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sldIdLst>
    <p:sldId id="261" r:id="rId2"/>
    <p:sldId id="280" r:id="rId3"/>
    <p:sldId id="259" r:id="rId4"/>
    <p:sldId id="282" r:id="rId5"/>
    <p:sldId id="279" r:id="rId6"/>
    <p:sldId id="283" r:id="rId7"/>
    <p:sldId id="257" r:id="rId8"/>
    <p:sldId id="285" r:id="rId9"/>
    <p:sldId id="262" r:id="rId10"/>
    <p:sldId id="286" r:id="rId11"/>
    <p:sldId id="270" r:id="rId12"/>
    <p:sldId id="273" r:id="rId13"/>
    <p:sldId id="263" r:id="rId14"/>
    <p:sldId id="287" r:id="rId15"/>
    <p:sldId id="264" r:id="rId16"/>
    <p:sldId id="265" r:id="rId17"/>
    <p:sldId id="274" r:id="rId18"/>
    <p:sldId id="275" r:id="rId19"/>
    <p:sldId id="276" r:id="rId20"/>
    <p:sldId id="278" r:id="rId21"/>
    <p:sldId id="277" r:id="rId22"/>
    <p:sldId id="268" r:id="rId23"/>
    <p:sldId id="288" r:id="rId24"/>
    <p:sldId id="266" r:id="rId25"/>
    <p:sldId id="258" r:id="rId26"/>
    <p:sldId id="28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69355" autoAdjust="0"/>
  </p:normalViewPr>
  <p:slideViewPr>
    <p:cSldViewPr>
      <p:cViewPr varScale="1">
        <p:scale>
          <a:sx n="78" d="100"/>
          <a:sy n="78" d="100"/>
        </p:scale>
        <p:origin x="192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EAD2F8-9BDB-41D4-BDF9-03CA2CD32148}" type="datetimeFigureOut">
              <a:rPr lang="en-US" smtClean="0"/>
              <a:pPr/>
              <a:t>15-Nov-13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C72871-3710-40CB-A7D0-1C441EBCF935}" type="slidenum">
              <a:rPr lang="en-US" smtClean="0"/>
              <a:pPr/>
              <a:t>‹#›</a:t>
            </a:fld>
            <a:endParaRPr lang="en-US"/>
          </a:p>
        </p:txBody>
      </p:sp>
    </p:spTree>
    <p:extLst>
      <p:ext uri="{BB962C8B-B14F-4D97-AF65-F5344CB8AC3E}">
        <p14:creationId xmlns:p14="http://schemas.microsoft.com/office/powerpoint/2010/main" val="290482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afternoon everyone. As part of HUL265 course, today,</a:t>
            </a:r>
            <a:r>
              <a:rPr lang="en-US" baseline="0" dirty="0" smtClean="0"/>
              <a:t> I will present my research on “Role of personality traits in decision making in case of social dilemmas”.</a:t>
            </a:r>
          </a:p>
          <a:p>
            <a:endParaRPr lang="en-US" baseline="0" dirty="0" smtClean="0"/>
          </a:p>
          <a:p>
            <a:r>
              <a:rPr lang="en-US" baseline="0" dirty="0" smtClean="0"/>
              <a:t>First of all, I would like to mention that I have a speech problem. So, if you don’t understand something, please stop me and I will repeat it for you. </a:t>
            </a:r>
          </a:p>
          <a:p>
            <a:endParaRPr lang="en-US" baseline="0" dirty="0" smtClean="0"/>
          </a:p>
          <a:p>
            <a:r>
              <a:rPr lang="en-US" baseline="0" dirty="0" smtClean="0"/>
              <a:t>So, there are two important terms in this title. One is personality traits which we are all aware of from our lectures. The second is the society dilemmas. What is a social dilemma? You must have noticed many times that you are presented with a situation in there is conflict between individual gain and the society gain. If your decision is aimed towards benefit yourself then the society suffers on the whole and vice versa. This is known as social dilemma. My presentation aims to explain how role of personality shape the decision that you undertake in such situations.</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a:t>
            </a:fld>
            <a:endParaRPr lang="en-US"/>
          </a:p>
        </p:txBody>
      </p:sp>
    </p:spTree>
    <p:extLst>
      <p:ext uri="{BB962C8B-B14F-4D97-AF65-F5344CB8AC3E}">
        <p14:creationId xmlns:p14="http://schemas.microsoft.com/office/powerpoint/2010/main" val="121632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My questionnaire like most psychology questionnaires consists of 4 parts:</a:t>
            </a:r>
          </a:p>
          <a:p>
            <a:r>
              <a:rPr lang="en-US" baseline="0" dirty="0" smtClean="0"/>
              <a:t>Introduction – Where we give the informed consent. Who are we, the conductors of the research and why are we doing this. We also take permission from user about whether he/she wants to give responses or not</a:t>
            </a:r>
          </a:p>
          <a:p>
            <a:r>
              <a:rPr lang="en-US" baseline="0" dirty="0" smtClean="0"/>
              <a:t>Next is the background information where (point to bottom) age, gender… are asked</a:t>
            </a:r>
          </a:p>
          <a:p>
            <a:endParaRPr lang="en-US" baseline="0" dirty="0" smtClean="0"/>
          </a:p>
          <a:p>
            <a:r>
              <a:rPr lang="en-US" baseline="0" dirty="0" smtClean="0"/>
              <a:t>Now the questionnaire has started. The first part contains the cases of social dilemmas and the responder is asked to empathize the situation and give responses.  The part 2 is personality questionnaire where the user’s personality traits are asked in an indirect manner. The part 1 and part 2 are compared in the analysis.</a:t>
            </a:r>
          </a:p>
          <a:p>
            <a:r>
              <a:rPr lang="en-US" baseline="0" dirty="0" smtClean="0"/>
              <a:t> </a:t>
            </a:r>
          </a:p>
          <a:p>
            <a:r>
              <a:rPr lang="en-US" baseline="0" dirty="0" smtClean="0"/>
              <a:t>I have employed a 5 point Rating scale for social dilemma  so that it is  not so big and thus there is not much confusion for the respondents and also it is not so small to provide us with a range of values to analyze. For personality questionnaire, the rating scale was kept as standardized by Schwartz who was a psychologist and conducted research on these domains.</a:t>
            </a:r>
          </a:p>
          <a:p>
            <a:endParaRPr lang="en-US" baseline="0" dirty="0" smtClean="0"/>
          </a:p>
          <a:p>
            <a:r>
              <a:rPr lang="en-US" baseline="0" dirty="0" smtClean="0"/>
              <a:t>All these background information was chosen for classification of the results based on these factors.</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11</a:t>
            </a:fld>
            <a:endParaRPr lang="en-US"/>
          </a:p>
        </p:txBody>
      </p:sp>
    </p:spTree>
    <p:extLst>
      <p:ext uri="{BB962C8B-B14F-4D97-AF65-F5344CB8AC3E}">
        <p14:creationId xmlns:p14="http://schemas.microsoft.com/office/powerpoint/2010/main" val="2226905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Total 6 cases of real</a:t>
            </a:r>
            <a:r>
              <a:rPr lang="en-US" baseline="0" dirty="0" smtClean="0"/>
              <a:t> life social issues were organized to create a dilemma and presented to the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sample case of the questionnaire. I have only presented one case. You can go through the questionnaire if you would like to see all of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case of caste based reservations in the society. (Read it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the minority group is caste where you belong to </a:t>
            </a:r>
            <a:r>
              <a:rPr lang="en-US" baseline="0" dirty="0" err="1" smtClean="0"/>
              <a:t>eg</a:t>
            </a:r>
            <a:r>
              <a:rPr lang="en-US" baseline="0" dirty="0" smtClean="0"/>
              <a:t>. General/SC etc. and the majority group is the overall society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if you have understood the case. How much are you in </a:t>
            </a:r>
            <a:r>
              <a:rPr lang="en-US" baseline="0" dirty="0" err="1" smtClean="0"/>
              <a:t>favour</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now an interesting case arises as I have discussed before.. How much are you in favor if the law will only 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Tell me?... (Pause for sometime).. So you see your agreeableness seem to increase. This is what I meant by the time variable playing a role in decision making.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make the study interesting, I also added a time variable into my study for example…</a:t>
            </a:r>
          </a:p>
          <a:p>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12</a:t>
            </a:fld>
            <a:endParaRPr lang="en-US"/>
          </a:p>
        </p:txBody>
      </p:sp>
    </p:spTree>
    <p:extLst>
      <p:ext uri="{BB962C8B-B14F-4D97-AF65-F5344CB8AC3E}">
        <p14:creationId xmlns:p14="http://schemas.microsoft.com/office/powerpoint/2010/main" val="305657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Schwartz who</a:t>
            </a:r>
            <a:r>
              <a:rPr lang="en-US" baseline="0" dirty="0" smtClean="0"/>
              <a:t> was a social psychologist described these personality traits who were then rectified by other researchers also.</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13</a:t>
            </a:fld>
            <a:endParaRPr lang="en-US"/>
          </a:p>
        </p:txBody>
      </p:sp>
    </p:spTree>
    <p:extLst>
      <p:ext uri="{BB962C8B-B14F-4D97-AF65-F5344CB8AC3E}">
        <p14:creationId xmlns:p14="http://schemas.microsoft.com/office/powerpoint/2010/main" val="335585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14</a:t>
            </a:fld>
            <a:endParaRPr lang="en-US"/>
          </a:p>
        </p:txBody>
      </p:sp>
    </p:spTree>
    <p:extLst>
      <p:ext uri="{BB962C8B-B14F-4D97-AF65-F5344CB8AC3E}">
        <p14:creationId xmlns:p14="http://schemas.microsoft.com/office/powerpoint/2010/main" val="4018930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the</a:t>
            </a:r>
            <a:r>
              <a:rPr lang="en-US" baseline="0" dirty="0" smtClean="0"/>
              <a:t> six cases used are mentioned in brief. To analyze, the hypothesis of result of each case is also mentioned. </a:t>
            </a:r>
          </a:p>
          <a:p>
            <a:endParaRPr lang="en-US" baseline="0" dirty="0" smtClean="0"/>
          </a:p>
          <a:p>
            <a:r>
              <a:rPr lang="en-US" baseline="0" dirty="0" smtClean="0"/>
              <a:t>First is the women reservation case.. Where minority group is the women and .. The hypothesis is ..</a:t>
            </a:r>
          </a:p>
          <a:p>
            <a:endParaRPr lang="en-US" baseline="0" dirty="0" smtClean="0"/>
          </a:p>
          <a:p>
            <a:r>
              <a:rPr lang="en-US" baseline="0" dirty="0" smtClean="0"/>
              <a:t>4. Setting up the mine industry, there were two </a:t>
            </a:r>
            <a:r>
              <a:rPr lang="en-US" baseline="0" dirty="0" err="1" smtClean="0"/>
              <a:t>subcases</a:t>
            </a:r>
            <a:r>
              <a:rPr lang="en-US" baseline="0" dirty="0" smtClean="0"/>
              <a:t>. First </a:t>
            </a:r>
            <a:r>
              <a:rPr lang="en-US" baseline="0" dirty="0" err="1" smtClean="0"/>
              <a:t>impersonify</a:t>
            </a:r>
            <a:r>
              <a:rPr lang="en-US" baseline="0" dirty="0" smtClean="0"/>
              <a:t> yourself as villager and answer the question and second </a:t>
            </a:r>
            <a:r>
              <a:rPr lang="en-US" baseline="0" dirty="0" err="1" smtClean="0"/>
              <a:t>impersonify</a:t>
            </a:r>
            <a:r>
              <a:rPr lang="en-US" baseline="0" dirty="0" smtClean="0"/>
              <a:t> as employee of the mining industry and answer the questions. In the first case, you are less likely to agree than in the second case.</a:t>
            </a:r>
          </a:p>
          <a:p>
            <a:endParaRPr lang="en-US" baseline="0" dirty="0" smtClean="0"/>
          </a:p>
          <a:p>
            <a:r>
              <a:rPr lang="en-US" baseline="0" dirty="0" smtClean="0"/>
              <a:t>All these cases were similar to what I have described before and employed the 5 point scale.</a:t>
            </a:r>
          </a:p>
          <a:p>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15</a:t>
            </a:fld>
            <a:endParaRPr lang="en-US"/>
          </a:p>
        </p:txBody>
      </p:sp>
    </p:spTree>
    <p:extLst>
      <p:ext uri="{BB962C8B-B14F-4D97-AF65-F5344CB8AC3E}">
        <p14:creationId xmlns:p14="http://schemas.microsoft.com/office/powerpoint/2010/main" val="349845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the statistical tests used for analysis.</a:t>
            </a:r>
          </a:p>
          <a:p>
            <a:endParaRPr lang="en-US" baseline="0" dirty="0" smtClean="0"/>
          </a:p>
          <a:p>
            <a:pPr marL="228600" indent="-228600">
              <a:buAutoNum type="arabicPeriod"/>
            </a:pPr>
            <a:r>
              <a:rPr lang="en-US" baseline="0" dirty="0" smtClean="0"/>
              <a:t>In… for example for a given test, it will compare the responses of male and female members as two separate groups.</a:t>
            </a:r>
          </a:p>
          <a:p>
            <a:pPr marL="228600" indent="-228600">
              <a:buAutoNum type="arabicPeriod"/>
            </a:pPr>
            <a:r>
              <a:rPr lang="en-US" baseline="0" dirty="0" smtClean="0"/>
              <a:t>For example.. How the response of a single person varies with time and that (pause) average over the entire group. Note the difference between the two methods. The first one is to compare large group on a single answer while the second one does </a:t>
            </a:r>
            <a:r>
              <a:rPr lang="en-US" baseline="0" dirty="0" err="1" smtClean="0"/>
              <a:t>pairwise</a:t>
            </a:r>
            <a:r>
              <a:rPr lang="en-US" baseline="0" dirty="0" smtClean="0"/>
              <a:t> comparison for a single respondent and then averages it over the entire space,.</a:t>
            </a:r>
          </a:p>
          <a:p>
            <a:pPr marL="228600" indent="-228600">
              <a:buAutoNum type="arabicPeriod"/>
            </a:pPr>
            <a:r>
              <a:rPr lang="en-US" baseline="0" dirty="0" smtClean="0"/>
              <a:t>Third is simple… This is a slightly complicated analysis which tells …. For example how a particular personality trait plays a role in the answers of the respondent. </a:t>
            </a:r>
          </a:p>
        </p:txBody>
      </p:sp>
      <p:sp>
        <p:nvSpPr>
          <p:cNvPr id="4" name="Slide Number Placeholder 3"/>
          <p:cNvSpPr>
            <a:spLocks noGrp="1"/>
          </p:cNvSpPr>
          <p:nvPr>
            <p:ph type="sldNum" sz="quarter" idx="10"/>
          </p:nvPr>
        </p:nvSpPr>
        <p:spPr/>
        <p:txBody>
          <a:bodyPr/>
          <a:lstStyle/>
          <a:p>
            <a:fld id="{0CC72871-3710-40CB-A7D0-1C441EBCF935}" type="slidenum">
              <a:rPr lang="en-US" smtClean="0"/>
              <a:pPr/>
              <a:t>16</a:t>
            </a:fld>
            <a:endParaRPr lang="en-US"/>
          </a:p>
        </p:txBody>
      </p:sp>
    </p:spTree>
    <p:extLst>
      <p:ext uri="{BB962C8B-B14F-4D97-AF65-F5344CB8AC3E}">
        <p14:creationId xmlns:p14="http://schemas.microsoft.com/office/powerpoint/2010/main" val="416628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carried out the study on 150 people. </a:t>
            </a:r>
            <a:r>
              <a:rPr lang="en-US" dirty="0" smtClean="0"/>
              <a:t>These are my observations.</a:t>
            </a:r>
            <a:r>
              <a:rPr lang="en-US" baseline="0" dirty="0" smtClean="0"/>
              <a:t> The mean agreeableness as noted by the 5 point scale employed is shown. The calculations were done through a software tool available on the internet.</a:t>
            </a:r>
          </a:p>
          <a:p>
            <a:endParaRPr lang="en-US" baseline="0" dirty="0" smtClean="0"/>
          </a:p>
          <a:p>
            <a:r>
              <a:rPr lang="en-US" baseline="0" dirty="0" smtClean="0"/>
              <a:t>For the first case… women is .. This supports my hypothesis but …</a:t>
            </a:r>
          </a:p>
          <a:p>
            <a:endParaRPr lang="en-US" baseline="0" dirty="0" smtClean="0"/>
          </a:p>
          <a:p>
            <a:r>
              <a:rPr lang="en-US" baseline="0" dirty="0" smtClean="0"/>
              <a:t>For the second and the third case the</a:t>
            </a:r>
            <a:r>
              <a:rPr lang="en-US" dirty="0" smtClean="0"/>
              <a:t> community</a:t>
            </a:r>
            <a:r>
              <a:rPr lang="en-US" baseline="0" dirty="0" smtClean="0"/>
              <a:t> wasn’t balanced since I couldn’t contact sufficient number of villagers, old age individuals etc. and hence cannot calculate the </a:t>
            </a:r>
            <a:r>
              <a:rPr lang="en-US" baseline="0" dirty="0" err="1" smtClean="0"/>
              <a:t>resutls</a:t>
            </a:r>
            <a:endParaRPr lang="en-US" baseline="0" dirty="0" smtClean="0"/>
          </a:p>
          <a:p>
            <a:endParaRPr lang="en-US" baseline="0" dirty="0" smtClean="0"/>
          </a:p>
          <a:p>
            <a:r>
              <a:rPr lang="en-US" baseline="0" dirty="0" smtClean="0"/>
              <a:t>Similarly for the other cases discussed. </a:t>
            </a:r>
          </a:p>
          <a:p>
            <a:endParaRPr lang="en-US" baseline="0" dirty="0" smtClean="0"/>
          </a:p>
          <a:p>
            <a:r>
              <a:rPr lang="en-US" baseline="0" dirty="0" smtClean="0"/>
              <a:t>The detailed test results is shown in the table (show) which is the result that was obtained when running the software test and I took out the mean from there. </a:t>
            </a:r>
          </a:p>
        </p:txBody>
      </p:sp>
      <p:sp>
        <p:nvSpPr>
          <p:cNvPr id="4" name="Slide Number Placeholder 3"/>
          <p:cNvSpPr>
            <a:spLocks noGrp="1"/>
          </p:cNvSpPr>
          <p:nvPr>
            <p:ph type="sldNum" sz="quarter" idx="10"/>
          </p:nvPr>
        </p:nvSpPr>
        <p:spPr/>
        <p:txBody>
          <a:bodyPr/>
          <a:lstStyle/>
          <a:p>
            <a:fld id="{0CC72871-3710-40CB-A7D0-1C441EBCF935}" type="slidenum">
              <a:rPr lang="en-US" smtClean="0"/>
              <a:pPr/>
              <a:t>17</a:t>
            </a:fld>
            <a:endParaRPr lang="en-US"/>
          </a:p>
        </p:txBody>
      </p:sp>
    </p:spTree>
    <p:extLst>
      <p:ext uri="{BB962C8B-B14F-4D97-AF65-F5344CB8AC3E}">
        <p14:creationId xmlns:p14="http://schemas.microsoft.com/office/powerpoint/2010/main" val="329543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Indpendent</a:t>
            </a:r>
            <a:r>
              <a:rPr lang="en-US" dirty="0" smtClean="0"/>
              <a:t> samples T test compares two groups</a:t>
            </a:r>
            <a:r>
              <a:rPr lang="en-US" baseline="0" dirty="0" smtClean="0"/>
              <a:t> on a given variable as explained before. So, when I carried it on the male and female, no significant difference was observed in the average personality traits of the two except how much power you want? which was found higher in male respondent. The significance is mathematical term. If the sig &lt; 0.05, then the result the difference between the answers of the two groups is significant otherwise it is not. Let us assume it for now since I myself haven’t looked into why this is so.. In detail. I have used the analysis methods directly.</a:t>
            </a:r>
          </a:p>
          <a:p>
            <a:endParaRPr lang="en-US" baseline="0" dirty="0" smtClean="0"/>
          </a:p>
          <a:p>
            <a:r>
              <a:rPr lang="en-US" baseline="0" dirty="0" smtClean="0"/>
              <a:t>Effect of time frame on people’s decision test.  Read out.. Hypothesis is.. </a:t>
            </a:r>
            <a:endParaRPr lang="en-US" dirty="0" smtClean="0"/>
          </a:p>
        </p:txBody>
      </p:sp>
      <p:sp>
        <p:nvSpPr>
          <p:cNvPr id="4" name="Slide Number Placeholder 3"/>
          <p:cNvSpPr>
            <a:spLocks noGrp="1"/>
          </p:cNvSpPr>
          <p:nvPr>
            <p:ph type="sldNum" sz="quarter" idx="10"/>
          </p:nvPr>
        </p:nvSpPr>
        <p:spPr/>
        <p:txBody>
          <a:bodyPr/>
          <a:lstStyle/>
          <a:p>
            <a:fld id="{0CC72871-3710-40CB-A7D0-1C441EBCF935}" type="slidenum">
              <a:rPr lang="en-US" smtClean="0"/>
              <a:pPr/>
              <a:t>18</a:t>
            </a:fld>
            <a:endParaRPr lang="en-US"/>
          </a:p>
        </p:txBody>
      </p:sp>
    </p:spTree>
    <p:extLst>
      <p:ext uri="{BB962C8B-B14F-4D97-AF65-F5344CB8AC3E}">
        <p14:creationId xmlns:p14="http://schemas.microsoft.com/office/powerpoint/2010/main" val="40956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a:t>
            </a:r>
            <a:r>
              <a:rPr lang="en-US" baseline="0" dirty="0" smtClean="0"/>
              <a:t> the results of Effect of time frame on people’s decision test. N is the number of people in the test. And t is a statistical parameter which is related to correlation in some way. Sig is the significance. Inference (swap slide). Read out. The results support our hypothesis and so the time limit does play a role in shaping the decisions of people. </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19</a:t>
            </a:fld>
            <a:endParaRPr lang="en-US"/>
          </a:p>
        </p:txBody>
      </p:sp>
    </p:spTree>
    <p:extLst>
      <p:ext uri="{BB962C8B-B14F-4D97-AF65-F5344CB8AC3E}">
        <p14:creationId xmlns:p14="http://schemas.microsoft.com/office/powerpoint/2010/main" val="2558113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Silde</a:t>
            </a:r>
            <a:r>
              <a:rPr lang="en-US" dirty="0" smtClean="0"/>
              <a:t> is hidden. Will be shown if further</a:t>
            </a:r>
            <a:r>
              <a:rPr lang="en-US" baseline="0" dirty="0" smtClean="0"/>
              <a:t> </a:t>
            </a:r>
            <a:r>
              <a:rPr lang="en-US" dirty="0" smtClean="0"/>
              <a:t>explanation is needed.</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20</a:t>
            </a:fld>
            <a:endParaRPr lang="en-US"/>
          </a:p>
        </p:txBody>
      </p:sp>
    </p:spTree>
    <p:extLst>
      <p:ext uri="{BB962C8B-B14F-4D97-AF65-F5344CB8AC3E}">
        <p14:creationId xmlns:p14="http://schemas.microsoft.com/office/powerpoint/2010/main" val="155706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’ll go through the objectives first. (show gesture) So much work to be done!</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a:t>
            </a:fld>
            <a:endParaRPr lang="en-US"/>
          </a:p>
        </p:txBody>
      </p:sp>
    </p:spTree>
    <p:extLst>
      <p:ext uri="{BB962C8B-B14F-4D97-AF65-F5344CB8AC3E}">
        <p14:creationId xmlns:p14="http://schemas.microsoft.com/office/powerpoint/2010/main" val="1963046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I also performed the Independent Samples Test for the dependence of gender on the answer</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to each</a:t>
            </a:r>
            <a:r>
              <a:rPr lang="en-US" sz="1200" b="0" i="0" u="none" strike="noStrike" kern="1200" baseline="0" dirty="0" smtClean="0">
                <a:solidFill>
                  <a:schemeClr val="tx1"/>
                </a:solidFill>
                <a:latin typeface="+mn-lt"/>
                <a:ea typeface="+mn-ea"/>
                <a:cs typeface="+mn-cs"/>
              </a:rPr>
              <a:t> case. Read out…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Hypothesis -&gt; “It was expected” … Result opposes our claim.. You can come up with possible explanations and can mail me about the same. I’ll be happy to hear.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last test is important which is a linear regression test </a:t>
            </a:r>
            <a:r>
              <a:rPr lang="en-US" sz="1200" b="0" i="0" u="none" strike="noStrike" kern="1200" baseline="0" dirty="0" err="1" smtClean="0">
                <a:solidFill>
                  <a:schemeClr val="tx1"/>
                </a:solidFill>
                <a:latin typeface="+mn-lt"/>
                <a:ea typeface="+mn-ea"/>
                <a:cs typeface="+mn-cs"/>
              </a:rPr>
              <a:t>ie</a:t>
            </a:r>
            <a:r>
              <a:rPr lang="en-US" sz="1200" b="0" i="0" u="none" strike="noStrike" kern="1200" baseline="0" dirty="0" smtClean="0">
                <a:solidFill>
                  <a:schemeClr val="tx1"/>
                </a:solidFill>
                <a:latin typeface="+mn-lt"/>
                <a:ea typeface="+mn-ea"/>
                <a:cs typeface="+mn-cs"/>
              </a:rPr>
              <a:t>. Relation bet….. It is used….</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21</a:t>
            </a:fld>
            <a:endParaRPr lang="en-US"/>
          </a:p>
        </p:txBody>
      </p:sp>
    </p:spTree>
    <p:extLst>
      <p:ext uri="{BB962C8B-B14F-4D97-AF65-F5344CB8AC3E}">
        <p14:creationId xmlns:p14="http://schemas.microsoft.com/office/powerpoint/2010/main" val="1968801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were the results</a:t>
            </a:r>
            <a:r>
              <a:rPr lang="en-US" baseline="0" dirty="0" smtClean="0"/>
              <a:t> of the regression test for different groups of personality traits. The table shows the significance values. If it is less than &lt;0.05 then the personality value of the person does has an effect on the answers to the social dilemma cases. The green box highlights this. You can see and infer the results.. (Show inference and read it)</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22</a:t>
            </a:fld>
            <a:endParaRPr lang="en-US"/>
          </a:p>
        </p:txBody>
      </p:sp>
    </p:spTree>
    <p:extLst>
      <p:ext uri="{BB962C8B-B14F-4D97-AF65-F5344CB8AC3E}">
        <p14:creationId xmlns:p14="http://schemas.microsoft.com/office/powerpoint/2010/main" val="226600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23</a:t>
            </a:fld>
            <a:endParaRPr lang="en-US"/>
          </a:p>
        </p:txBody>
      </p:sp>
    </p:spTree>
    <p:extLst>
      <p:ext uri="{BB962C8B-B14F-4D97-AF65-F5344CB8AC3E}">
        <p14:creationId xmlns:p14="http://schemas.microsoft.com/office/powerpoint/2010/main" val="1065917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it out..</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24</a:t>
            </a:fld>
            <a:endParaRPr lang="en-US"/>
          </a:p>
        </p:txBody>
      </p:sp>
    </p:spTree>
    <p:extLst>
      <p:ext uri="{BB962C8B-B14F-4D97-AF65-F5344CB8AC3E}">
        <p14:creationId xmlns:p14="http://schemas.microsoft.com/office/powerpoint/2010/main" val="770355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Further</a:t>
            </a:r>
            <a:r>
              <a:rPr lang="en-US" baseline="0" dirty="0" smtClean="0"/>
              <a:t> references have been added into the report. </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25</a:t>
            </a:fld>
            <a:endParaRPr lang="en-US"/>
          </a:p>
        </p:txBody>
      </p:sp>
    </p:spTree>
    <p:extLst>
      <p:ext uri="{BB962C8B-B14F-4D97-AF65-F5344CB8AC3E}">
        <p14:creationId xmlns:p14="http://schemas.microsoft.com/office/powerpoint/2010/main" val="2309392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video shows</a:t>
            </a:r>
            <a:r>
              <a:rPr lang="en-US" baseline="0" dirty="0" smtClean="0"/>
              <a:t> what happens when government makes narrow minded decisions. </a:t>
            </a:r>
            <a:r>
              <a:rPr lang="en-US" baseline="0" dirty="0" err="1" smtClean="0"/>
              <a:t>Mam</a:t>
            </a:r>
            <a:r>
              <a:rPr lang="en-US" baseline="0" dirty="0" smtClean="0"/>
              <a:t>, can I show it? (If no, ok, I’ll email you all the video and you can have a look at it)</a:t>
            </a:r>
          </a:p>
          <a:p>
            <a:endParaRPr lang="en-US" baseline="0" dirty="0" smtClean="0"/>
          </a:p>
          <a:p>
            <a:r>
              <a:rPr lang="en-US" baseline="0" dirty="0" smtClean="0"/>
              <a:t>Disclaimer:</a:t>
            </a:r>
          </a:p>
          <a:p>
            <a:r>
              <a:rPr lang="en-US" baseline="0" dirty="0" smtClean="0"/>
              <a:t>Please spare me for I am not in favor of anybody. I am just showing what was shown by media from a neutral perspective.</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26</a:t>
            </a:fld>
            <a:endParaRPr lang="en-US"/>
          </a:p>
        </p:txBody>
      </p:sp>
    </p:spTree>
    <p:extLst>
      <p:ext uri="{BB962C8B-B14F-4D97-AF65-F5344CB8AC3E}">
        <p14:creationId xmlns:p14="http://schemas.microsoft.com/office/powerpoint/2010/main" val="317751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explore in social context whether……</a:t>
            </a:r>
          </a:p>
          <a:p>
            <a:endParaRPr lang="en-US" baseline="0" dirty="0" smtClean="0"/>
          </a:p>
          <a:p>
            <a:r>
              <a:rPr lang="en-US" baseline="0" dirty="0" smtClean="0"/>
              <a:t>People decision’s change with the change in the group.. For example minority tribe or a  major population. </a:t>
            </a:r>
            <a:endParaRPr lang="en-US" dirty="0" smtClean="0"/>
          </a:p>
          <a:p>
            <a:endParaRPr lang="en-US" dirty="0" smtClean="0"/>
          </a:p>
          <a:p>
            <a:r>
              <a:rPr lang="en-US" dirty="0" smtClean="0"/>
              <a:t>People’s background information … For example</a:t>
            </a:r>
            <a:r>
              <a:rPr lang="en-US" baseline="0" dirty="0" smtClean="0"/>
              <a:t> Age, Gender etc.</a:t>
            </a:r>
          </a:p>
          <a:p>
            <a:endParaRPr lang="en-US" baseline="0" dirty="0" smtClean="0"/>
          </a:p>
          <a:p>
            <a:r>
              <a:rPr lang="en-US" baseline="0" dirty="0" smtClean="0"/>
              <a:t>Will the decision of people change if a certain time limit is set for the impact of the situation.    </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3</a:t>
            </a:fld>
            <a:endParaRPr lang="en-US"/>
          </a:p>
        </p:txBody>
      </p:sp>
    </p:spTree>
    <p:extLst>
      <p:ext uri="{BB962C8B-B14F-4D97-AF65-F5344CB8AC3E}">
        <p14:creationId xmlns:p14="http://schemas.microsoft.com/office/powerpoint/2010/main" val="350109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Keeping</a:t>
            </a:r>
            <a:r>
              <a:rPr lang="en-US" baseline="0" dirty="0" smtClean="0"/>
              <a:t> the above objectives in mind, this is the brief overview of the presentation.</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4</a:t>
            </a:fld>
            <a:endParaRPr lang="en-US"/>
          </a:p>
        </p:txBody>
      </p:sp>
    </p:spTree>
    <p:extLst>
      <p:ext uri="{BB962C8B-B14F-4D97-AF65-F5344CB8AC3E}">
        <p14:creationId xmlns:p14="http://schemas.microsoft.com/office/powerpoint/2010/main" val="314698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a:t>
            </a:r>
            <a:r>
              <a:rPr lang="en-US" baseline="0" dirty="0" smtClean="0"/>
              <a:t> I’ll go through the current work in this area. Then I’ll explain my motivation for carrying out this research. After that, I’ll present the design of the my own questionnaire that I used to conduct the user study. The ideas were taken from the current works. The social situations that I have employed in the questionnaires are my own though. Then I’ll present the analysis which involves the statistical methods used to analyze the gathered data and then infer the results. At last I’ll describe the findings. </a:t>
            </a:r>
          </a:p>
        </p:txBody>
      </p:sp>
      <p:sp>
        <p:nvSpPr>
          <p:cNvPr id="4" name="Slide Number Placeholder 3"/>
          <p:cNvSpPr>
            <a:spLocks noGrp="1"/>
          </p:cNvSpPr>
          <p:nvPr>
            <p:ph type="sldNum" sz="quarter" idx="10"/>
          </p:nvPr>
        </p:nvSpPr>
        <p:spPr/>
        <p:txBody>
          <a:bodyPr/>
          <a:lstStyle/>
          <a:p>
            <a:fld id="{0CC72871-3710-40CB-A7D0-1C441EBCF935}" type="slidenum">
              <a:rPr lang="en-US" smtClean="0"/>
              <a:pPr/>
              <a:t>5</a:t>
            </a:fld>
            <a:endParaRPr lang="en-US"/>
          </a:p>
        </p:txBody>
      </p:sp>
    </p:spTree>
    <p:extLst>
      <p:ext uri="{BB962C8B-B14F-4D97-AF65-F5344CB8AC3E}">
        <p14:creationId xmlns:p14="http://schemas.microsoft.com/office/powerpoint/2010/main" val="97211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have</a:t>
            </a:r>
            <a:r>
              <a:rPr lang="en-US" baseline="0" dirty="0" smtClean="0"/>
              <a:t> organized the presentation in a slightly different way. I will not detail the concepts and the papers in detail beforehand but will explain them whenever they are used in the context of the research that I conducted.</a:t>
            </a:r>
            <a:endParaRPr lang="en-US" dirty="0" smtClean="0"/>
          </a:p>
          <a:p>
            <a:endParaRPr lang="en-US" dirty="0" smtClean="0"/>
          </a:p>
          <a:p>
            <a:r>
              <a:rPr lang="en-US" dirty="0" smtClean="0"/>
              <a:t>So, let</a:t>
            </a:r>
            <a:r>
              <a:rPr lang="en-US" baseline="0" dirty="0" smtClean="0"/>
              <a:t> me briefly give the overview of various papers in the literature. </a:t>
            </a:r>
          </a:p>
          <a:p>
            <a:endParaRPr lang="en-US" baseline="0" dirty="0" smtClean="0"/>
          </a:p>
          <a:p>
            <a:r>
              <a:rPr lang="en-US" baseline="0" dirty="0" smtClean="0"/>
              <a:t>Read the slide…</a:t>
            </a:r>
          </a:p>
          <a:p>
            <a:endParaRPr lang="en-US" baseline="0" dirty="0" smtClean="0"/>
          </a:p>
          <a:p>
            <a:r>
              <a:rPr lang="en-US" baseline="0" dirty="0" smtClean="0"/>
              <a:t>However, there is no article on minority-majority group social dilemma where there two groups discussed in the given situation the smaller group known as minority and the larger group known as majority and the individual belongs to either of the two groups. He/she has to choose the options in context to the group that he belongs. To the best of my </a:t>
            </a:r>
            <a:r>
              <a:rPr lang="en-US" baseline="0" dirty="0" err="1" smtClean="0"/>
              <a:t>knowlegde</a:t>
            </a:r>
            <a:r>
              <a:rPr lang="en-US" baseline="0" dirty="0" smtClean="0"/>
              <a:t>, there is no such article and certainly now in the developing country scenario like India.</a:t>
            </a:r>
            <a:endParaRPr lang="en-US" dirty="0" smtClean="0"/>
          </a:p>
          <a:p>
            <a:endParaRPr lang="en-US" dirty="0" smtClean="0"/>
          </a:p>
          <a:p>
            <a:r>
              <a:rPr lang="en-US" baseline="0" dirty="0" smtClean="0"/>
              <a:t>I am not going to present them all the papers in detail since I have less time but you can refer to my report for details.</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7</a:t>
            </a:fld>
            <a:endParaRPr lang="en-US"/>
          </a:p>
        </p:txBody>
      </p:sp>
    </p:spTree>
    <p:extLst>
      <p:ext uri="{BB962C8B-B14F-4D97-AF65-F5344CB8AC3E}">
        <p14:creationId xmlns:p14="http://schemas.microsoft.com/office/powerpoint/2010/main" val="11561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Motivation</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8</a:t>
            </a:fld>
            <a:endParaRPr lang="en-US"/>
          </a:p>
        </p:txBody>
      </p:sp>
    </p:spTree>
    <p:extLst>
      <p:ext uri="{BB962C8B-B14F-4D97-AF65-F5344CB8AC3E}">
        <p14:creationId xmlns:p14="http://schemas.microsoft.com/office/powerpoint/2010/main" val="116144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a:t>
            </a:r>
            <a:r>
              <a:rPr lang="en-US" baseline="0" dirty="0" smtClean="0"/>
              <a:t> things in the motivation , p and g. Anybody of you know what is prisoner’s dilemma? Yes -&gt; Could you please explain it to the class. No -&gt; Okay then this is a economic game theory situation where two prisoners are caught and they have to make a decision which effects the amount of time that they spend in jail. If I have time, I will show the video at the end of the presentation. The other is the game theory which I think most of you must be aware of. </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9</a:t>
            </a:fld>
            <a:endParaRPr lang="en-US"/>
          </a:p>
        </p:txBody>
      </p:sp>
    </p:spTree>
    <p:extLst>
      <p:ext uri="{BB962C8B-B14F-4D97-AF65-F5344CB8AC3E}">
        <p14:creationId xmlns:p14="http://schemas.microsoft.com/office/powerpoint/2010/main" val="65736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Setup of the questionnaire</a:t>
            </a:r>
            <a:endParaRPr lang="en-US" dirty="0"/>
          </a:p>
        </p:txBody>
      </p:sp>
      <p:sp>
        <p:nvSpPr>
          <p:cNvPr id="4" name="Slide Number Placeholder 3"/>
          <p:cNvSpPr>
            <a:spLocks noGrp="1"/>
          </p:cNvSpPr>
          <p:nvPr>
            <p:ph type="sldNum" sz="quarter" idx="10"/>
          </p:nvPr>
        </p:nvSpPr>
        <p:spPr/>
        <p:txBody>
          <a:bodyPr/>
          <a:lstStyle/>
          <a:p>
            <a:fld id="{0CC72871-3710-40CB-A7D0-1C441EBCF935}" type="slidenum">
              <a:rPr lang="en-US" smtClean="0"/>
              <a:pPr/>
              <a:t>10</a:t>
            </a:fld>
            <a:endParaRPr lang="en-US"/>
          </a:p>
        </p:txBody>
      </p:sp>
    </p:spTree>
    <p:extLst>
      <p:ext uri="{BB962C8B-B14F-4D97-AF65-F5344CB8AC3E}">
        <p14:creationId xmlns:p14="http://schemas.microsoft.com/office/powerpoint/2010/main" val="1781527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B34D277-97FE-4EF5-BF50-456427603522}" type="datetimeFigureOut">
              <a:rPr lang="en-US" smtClean="0"/>
              <a:pPr/>
              <a:t>15-Nov-13</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D8DD705F-E8C6-4234-8A0F-17AA7FE813B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7B34D277-97FE-4EF5-BF50-456427603522}" type="datetimeFigureOut">
              <a:rPr lang="en-US" smtClean="0"/>
              <a:pPr/>
              <a:t>15-Nov-13</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D8DD705F-E8C6-4234-8A0F-17AA7FE813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B34D277-97FE-4EF5-BF50-456427603522}" type="datetimeFigureOut">
              <a:rPr lang="en-US" smtClean="0"/>
              <a:pPr/>
              <a:t>15-Nov-13</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D8DD705F-E8C6-4234-8A0F-17AA7FE813B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7B34D277-97FE-4EF5-BF50-456427603522}" type="datetimeFigureOut">
              <a:rPr lang="en-US" smtClean="0"/>
              <a:pPr/>
              <a:t>15-Nov-13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8DD705F-E8C6-4234-8A0F-17AA7FE813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7B34D277-97FE-4EF5-BF50-456427603522}" type="datetimeFigureOut">
              <a:rPr lang="en-US" smtClean="0"/>
              <a:pPr/>
              <a:t>15-Nov-13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8DD705F-E8C6-4234-8A0F-17AA7FE813BD}"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B34D277-97FE-4EF5-BF50-456427603522}" type="datetimeFigureOut">
              <a:rPr lang="en-US" smtClean="0"/>
              <a:pPr/>
              <a:t>15-Nov-13</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8DD705F-E8C6-4234-8A0F-17AA7FE813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38400" y="1322832"/>
            <a:ext cx="6172200" cy="2487168"/>
          </a:xfrm>
        </p:spPr>
        <p:txBody>
          <a:bodyPr/>
          <a:lstStyle/>
          <a:p>
            <a:r>
              <a:rPr lang="en-US" sz="3600" dirty="0" smtClean="0"/>
              <a:t>Role of </a:t>
            </a:r>
            <a:br>
              <a:rPr lang="en-US" sz="3600" dirty="0" smtClean="0"/>
            </a:br>
            <a:r>
              <a:rPr lang="en-US" sz="3600" dirty="0" smtClean="0">
                <a:solidFill>
                  <a:srgbClr val="0070C0"/>
                </a:solidFill>
              </a:rPr>
              <a:t>personality </a:t>
            </a:r>
            <a:r>
              <a:rPr lang="en-US" sz="3600" dirty="0" smtClean="0"/>
              <a:t>traits in </a:t>
            </a:r>
            <a:br>
              <a:rPr lang="en-US" sz="3600" dirty="0" smtClean="0"/>
            </a:br>
            <a:r>
              <a:rPr lang="en-US" sz="3600" dirty="0" smtClean="0"/>
              <a:t>decision making in </a:t>
            </a:r>
            <a:br>
              <a:rPr lang="en-US" sz="3600" dirty="0" smtClean="0"/>
            </a:br>
            <a:r>
              <a:rPr lang="en-US" sz="3600" dirty="0" smtClean="0">
                <a:solidFill>
                  <a:srgbClr val="0070C0"/>
                </a:solidFill>
              </a:rPr>
              <a:t>society </a:t>
            </a:r>
            <a:r>
              <a:rPr lang="en-US" sz="3600" dirty="0" smtClean="0"/>
              <a:t>dilemmas</a:t>
            </a:r>
            <a:endParaRPr lang="en-US" sz="3600" dirty="0"/>
          </a:p>
        </p:txBody>
      </p:sp>
      <p:sp>
        <p:nvSpPr>
          <p:cNvPr id="5" name="Subtitle 4"/>
          <p:cNvSpPr>
            <a:spLocks noGrp="1"/>
          </p:cNvSpPr>
          <p:nvPr>
            <p:ph type="subTitle" idx="1"/>
          </p:nvPr>
        </p:nvSpPr>
        <p:spPr>
          <a:xfrm>
            <a:off x="3429000" y="4038600"/>
            <a:ext cx="5114778" cy="1101248"/>
          </a:xfrm>
        </p:spPr>
        <p:txBody>
          <a:bodyPr/>
          <a:lstStyle/>
          <a:p>
            <a:r>
              <a:rPr lang="en-US" dirty="0" err="1" smtClean="0"/>
              <a:t>Dhruv</a:t>
            </a:r>
            <a:r>
              <a:rPr lang="en-US" dirty="0" smtClean="0"/>
              <a:t> Jain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0" y="3352800"/>
            <a:ext cx="3962400" cy="2057400"/>
          </a:xfrm>
        </p:spPr>
        <p:txBody>
          <a:bodyPr>
            <a:normAutofit/>
          </a:bodyPr>
          <a:lstStyle/>
          <a:p>
            <a:r>
              <a:rPr lang="en-US" sz="4000" dirty="0" smtClean="0"/>
              <a:t>Questionnaire</a:t>
            </a:r>
            <a:endParaRPr lang="en-US" sz="4000" dirty="0"/>
          </a:p>
        </p:txBody>
      </p:sp>
      <p:pic>
        <p:nvPicPr>
          <p:cNvPr id="51204" name="Picture 4" descr="http://www.eyedocsofvirginia.com/sites/default/files/questionnaire.jpg"/>
          <p:cNvPicPr>
            <a:picLocks noGrp="1" noChangeAspect="1" noChangeArrowheads="1"/>
          </p:cNvPicPr>
          <p:nvPr>
            <p:ph type="pic" idx="1"/>
          </p:nvPr>
        </p:nvPicPr>
        <p:blipFill>
          <a:blip r:embed="rId3"/>
          <a:srcRect l="12486" r="12486"/>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of the questionnaire</a:t>
            </a:r>
            <a:endParaRPr lang="en-US" dirty="0"/>
          </a:p>
        </p:txBody>
      </p:sp>
      <p:sp>
        <p:nvSpPr>
          <p:cNvPr id="3" name="Content Placeholder 2"/>
          <p:cNvSpPr>
            <a:spLocks noGrp="1"/>
          </p:cNvSpPr>
          <p:nvPr>
            <p:ph idx="1"/>
          </p:nvPr>
        </p:nvSpPr>
        <p:spPr>
          <a:xfrm>
            <a:off x="304800" y="1609416"/>
            <a:ext cx="7772400" cy="4846320"/>
          </a:xfrm>
        </p:spPr>
        <p:txBody>
          <a:bodyPr/>
          <a:lstStyle/>
          <a:p>
            <a:r>
              <a:rPr lang="en-US" dirty="0" smtClean="0"/>
              <a:t>Design</a:t>
            </a:r>
          </a:p>
          <a:p>
            <a:pPr lvl="1"/>
            <a:r>
              <a:rPr lang="en-US" dirty="0" smtClean="0"/>
              <a:t>Introduction</a:t>
            </a:r>
          </a:p>
          <a:p>
            <a:pPr lvl="1"/>
            <a:r>
              <a:rPr lang="en-US" dirty="0" smtClean="0"/>
              <a:t>Background and contact information</a:t>
            </a:r>
          </a:p>
          <a:p>
            <a:pPr lvl="1"/>
            <a:r>
              <a:rPr lang="en-US" dirty="0" smtClean="0"/>
              <a:t>Part 1 – Social Dilemma Questionnaire (6 cases)</a:t>
            </a:r>
          </a:p>
          <a:p>
            <a:pPr lvl="1"/>
            <a:r>
              <a:rPr lang="en-US" dirty="0" smtClean="0"/>
              <a:t>Part 2 – Personality Questionnaire (34 values)</a:t>
            </a:r>
          </a:p>
          <a:p>
            <a:pPr lvl="1">
              <a:buNone/>
            </a:pPr>
            <a:endParaRPr lang="en-US" dirty="0" smtClean="0"/>
          </a:p>
          <a:p>
            <a:r>
              <a:rPr lang="en-US" dirty="0" smtClean="0"/>
              <a:t>Rating scale was kept from 1-5 for Social Dilemma and (-1)-7 for Personality Questionnaire</a:t>
            </a:r>
          </a:p>
          <a:p>
            <a:endParaRPr lang="en-US" dirty="0" smtClean="0"/>
          </a:p>
          <a:p>
            <a:r>
              <a:rPr lang="en-US" dirty="0" smtClean="0"/>
              <a:t>Background information (Age, Gender, Caste, Religion, Annual family income, Rural/Urban)</a:t>
            </a:r>
          </a:p>
          <a:p>
            <a:pPr lvl="1"/>
            <a:endParaRPr lang="en-US" dirty="0" smtClean="0">
              <a:solidFill>
                <a:srgbClr val="7030A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of the questionnaire</a:t>
            </a:r>
            <a:endParaRPr lang="en-US" dirty="0"/>
          </a:p>
        </p:txBody>
      </p:sp>
      <p:sp>
        <p:nvSpPr>
          <p:cNvPr id="3" name="Content Placeholder 2"/>
          <p:cNvSpPr>
            <a:spLocks noGrp="1"/>
          </p:cNvSpPr>
          <p:nvPr>
            <p:ph idx="1"/>
          </p:nvPr>
        </p:nvSpPr>
        <p:spPr>
          <a:xfrm>
            <a:off x="457200" y="1609416"/>
            <a:ext cx="7620000" cy="4846320"/>
          </a:xfrm>
        </p:spPr>
        <p:txBody>
          <a:bodyPr>
            <a:normAutofit/>
          </a:bodyPr>
          <a:lstStyle/>
          <a:p>
            <a:r>
              <a:rPr lang="en-US" dirty="0" smtClean="0"/>
              <a:t>Social Dilemma Questionnaire</a:t>
            </a:r>
          </a:p>
          <a:p>
            <a:pPr>
              <a:buNone/>
            </a:pPr>
            <a:endParaRPr lang="en-US" i="1" dirty="0" smtClean="0"/>
          </a:p>
          <a:p>
            <a:pPr>
              <a:buNone/>
            </a:pPr>
            <a:r>
              <a:rPr lang="en-US" i="1" dirty="0" smtClean="0"/>
              <a:t>	</a:t>
            </a:r>
            <a:r>
              <a:rPr lang="en-US" dirty="0" smtClean="0"/>
              <a:t/>
            </a:r>
            <a:br>
              <a:rPr lang="en-US" dirty="0" smtClean="0"/>
            </a:br>
            <a:endParaRPr lang="en-US" dirty="0" smtClean="0">
              <a:solidFill>
                <a:srgbClr val="7030A0"/>
              </a:solidFill>
            </a:endParaRPr>
          </a:p>
        </p:txBody>
      </p:sp>
      <p:graphicFrame>
        <p:nvGraphicFramePr>
          <p:cNvPr id="4" name="Table 3"/>
          <p:cNvGraphicFramePr>
            <a:graphicFrameLocks noGrp="1"/>
          </p:cNvGraphicFramePr>
          <p:nvPr/>
        </p:nvGraphicFramePr>
        <p:xfrm>
          <a:off x="838200" y="2514600"/>
          <a:ext cx="6553200" cy="3601720"/>
        </p:xfrm>
        <a:graphic>
          <a:graphicData uri="http://schemas.openxmlformats.org/drawingml/2006/table">
            <a:tbl>
              <a:tblPr firstRow="1" bandRow="1">
                <a:tableStyleId>{D27102A9-8310-4765-A935-A1911B00CA55}</a:tableStyleId>
              </a:tblPr>
              <a:tblGrid>
                <a:gridCol w="6553200"/>
              </a:tblGrid>
              <a:tr h="370840">
                <a:tc>
                  <a:txBody>
                    <a:bodyPr/>
                    <a:lstStyle/>
                    <a:p>
                      <a:r>
                        <a:rPr lang="en-US" dirty="0" smtClean="0"/>
                        <a:t>Sample Case</a:t>
                      </a:r>
                      <a:endParaRPr lang="en-US" dirty="0"/>
                    </a:p>
                  </a:txBody>
                  <a:tcPr/>
                </a:tc>
              </a:tr>
              <a:tr h="370840">
                <a:tc>
                  <a:txBody>
                    <a:bodyPr/>
                    <a:lstStyle/>
                    <a:p>
                      <a:pPr>
                        <a:buNone/>
                      </a:pPr>
                      <a:r>
                        <a:rPr lang="en-US" sz="1600" dirty="0" smtClean="0"/>
                        <a:t>Reservations are intended to increase the social diversity in campuses and workplaces by lowering the entry criteria for certain groups that are under-represented in proportion to their population. But on the other hand it disintegrates the society.</a:t>
                      </a:r>
                      <a:br>
                        <a:rPr lang="en-US" sz="1600" dirty="0" smtClean="0"/>
                      </a:br>
                      <a:r>
                        <a:rPr lang="en-US" sz="1600" dirty="0" smtClean="0"/>
                        <a:t/>
                      </a:r>
                      <a:br>
                        <a:rPr lang="en-US" sz="1600" dirty="0" smtClean="0"/>
                      </a:br>
                      <a:r>
                        <a:rPr lang="en-US" sz="1600" dirty="0" smtClean="0"/>
                        <a:t>Q1. How much are you in favor of the reservation in your institution?</a:t>
                      </a:r>
                      <a:br>
                        <a:rPr lang="en-US" sz="1600" dirty="0" smtClean="0"/>
                      </a:br>
                      <a:r>
                        <a:rPr lang="en-US" sz="1600" dirty="0" smtClean="0"/>
                        <a:t>1                      2                    3                      4                    5</a:t>
                      </a:r>
                    </a:p>
                    <a:p>
                      <a:pPr>
                        <a:buNone/>
                      </a:pPr>
                      <a:r>
                        <a:rPr kumimoji="0" lang="en-US" sz="1200" u="none" strike="noStrike" kern="1200" dirty="0" smtClean="0"/>
                        <a:t>Strongly Disagree    </a:t>
                      </a:r>
                      <a:r>
                        <a:rPr kumimoji="0" lang="en-US" sz="1200" u="none" strike="noStrike" kern="1200" dirty="0" err="1" smtClean="0"/>
                        <a:t>Disagree</a:t>
                      </a:r>
                      <a:r>
                        <a:rPr kumimoji="0" lang="en-US" sz="1200" u="none" strike="noStrike" kern="1200" dirty="0" smtClean="0"/>
                        <a:t>    Neither Agree nor Disagree       Agree</a:t>
                      </a:r>
                      <a:r>
                        <a:rPr kumimoji="0" lang="en-US" sz="1200" u="none" strike="noStrike" kern="1200" baseline="0" dirty="0" smtClean="0"/>
                        <a:t>           </a:t>
                      </a:r>
                      <a:r>
                        <a:rPr kumimoji="0" lang="en-US" sz="1200" u="none" strike="noStrike" kern="1200" dirty="0" smtClean="0"/>
                        <a:t>Strongly Agree</a:t>
                      </a:r>
                      <a:r>
                        <a:rPr lang="en-US" sz="1600" dirty="0" smtClean="0"/>
                        <a:t/>
                      </a:r>
                      <a:br>
                        <a:rPr lang="en-US" sz="1600" dirty="0" smtClean="0"/>
                      </a:br>
                      <a:r>
                        <a:rPr lang="en-US" sz="1600" dirty="0" smtClean="0"/>
                        <a:t/>
                      </a:r>
                      <a:br>
                        <a:rPr lang="en-US" sz="1600" dirty="0" smtClean="0"/>
                      </a:br>
                      <a:r>
                        <a:rPr lang="en-US" sz="1600" dirty="0" smtClean="0"/>
                        <a:t>Q2.</a:t>
                      </a:r>
                      <a:r>
                        <a:rPr lang="en-US" sz="1600" baseline="0" dirty="0" smtClean="0"/>
                        <a:t> </a:t>
                      </a:r>
                      <a:r>
                        <a:rPr lang="en-US" sz="1600" dirty="0" smtClean="0"/>
                        <a:t>To what extent would you agree for reservation if the law will only be implemented</a:t>
                      </a:r>
                      <a:r>
                        <a:rPr lang="en-US" sz="1600" baseline="0" dirty="0" smtClean="0"/>
                        <a:t> </a:t>
                      </a:r>
                      <a:r>
                        <a:rPr lang="en-US" sz="1600" dirty="0" smtClean="0"/>
                        <a:t>for</a:t>
                      </a:r>
                      <a:r>
                        <a:rPr lang="en-US" sz="1600" baseline="0" dirty="0" smtClean="0"/>
                        <a:t> </a:t>
                      </a:r>
                      <a:r>
                        <a:rPr lang="en-US" sz="1600" dirty="0" smtClean="0"/>
                        <a:t>5 years?</a:t>
                      </a:r>
                      <a:br>
                        <a:rPr lang="en-US" sz="1600" dirty="0" smtClean="0"/>
                      </a:br>
                      <a:r>
                        <a:rPr lang="en-US" sz="1600" dirty="0" smtClean="0"/>
                        <a:t>1                      2                    3                      4                    5</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39000" cy="1143000"/>
          </a:xfrm>
        </p:spPr>
        <p:txBody>
          <a:bodyPr>
            <a:normAutofit/>
          </a:bodyPr>
          <a:lstStyle/>
          <a:p>
            <a:r>
              <a:rPr lang="en-US" dirty="0" smtClean="0"/>
              <a:t>setup of the  questionnaire</a:t>
            </a:r>
            <a:endParaRPr lang="en-US" dirty="0"/>
          </a:p>
        </p:txBody>
      </p:sp>
      <p:sp>
        <p:nvSpPr>
          <p:cNvPr id="3" name="Content Placeholder 2"/>
          <p:cNvSpPr>
            <a:spLocks noGrp="1"/>
          </p:cNvSpPr>
          <p:nvPr>
            <p:ph idx="1"/>
          </p:nvPr>
        </p:nvSpPr>
        <p:spPr>
          <a:xfrm>
            <a:off x="457200" y="1469064"/>
            <a:ext cx="7239000" cy="5084136"/>
          </a:xfrm>
        </p:spPr>
        <p:txBody>
          <a:bodyPr/>
          <a:lstStyle/>
          <a:p>
            <a:r>
              <a:rPr lang="en-US" dirty="0" smtClean="0"/>
              <a:t>Quantification of </a:t>
            </a:r>
            <a:r>
              <a:rPr lang="en-US" dirty="0" smtClean="0">
                <a:solidFill>
                  <a:srgbClr val="7030A0"/>
                </a:solidFill>
              </a:rPr>
              <a:t>personality</a:t>
            </a:r>
            <a:r>
              <a:rPr lang="en-US" dirty="0" smtClean="0"/>
              <a:t> traits</a:t>
            </a:r>
          </a:p>
          <a:p>
            <a:pPr lvl="1"/>
            <a:r>
              <a:rPr lang="en-US" dirty="0" smtClean="0"/>
              <a:t>I have used the Schwartz value scale for realizing the following values among the respondents.</a:t>
            </a:r>
          </a:p>
          <a:p>
            <a:pPr lvl="1"/>
            <a:endParaRPr lang="en-US" dirty="0" smtClean="0"/>
          </a:p>
        </p:txBody>
      </p:sp>
      <p:graphicFrame>
        <p:nvGraphicFramePr>
          <p:cNvPr id="4" name="Table 3"/>
          <p:cNvGraphicFramePr>
            <a:graphicFrameLocks noGrp="1"/>
          </p:cNvGraphicFramePr>
          <p:nvPr/>
        </p:nvGraphicFramePr>
        <p:xfrm>
          <a:off x="304800" y="2819400"/>
          <a:ext cx="7620000" cy="3817620"/>
        </p:xfrm>
        <a:graphic>
          <a:graphicData uri="http://schemas.openxmlformats.org/drawingml/2006/table">
            <a:tbl>
              <a:tblPr firstRow="1" bandRow="1">
                <a:tableStyleId>{D27102A9-8310-4765-A935-A1911B00CA55}</a:tableStyleId>
              </a:tblPr>
              <a:tblGrid>
                <a:gridCol w="1714500"/>
                <a:gridCol w="5905500"/>
              </a:tblGrid>
              <a:tr h="0">
                <a:tc>
                  <a:txBody>
                    <a:bodyPr/>
                    <a:lstStyle/>
                    <a:p>
                      <a:pPr algn="ctr" fontAlgn="t"/>
                      <a:r>
                        <a:rPr lang="en-US" dirty="0" smtClean="0"/>
                        <a:t>Group</a:t>
                      </a:r>
                      <a:endParaRPr lang="en-US" dirty="0"/>
                    </a:p>
                  </a:txBody>
                  <a:tcPr marL="66675" marR="66675" marT="66675" marB="66675"/>
                </a:tc>
                <a:tc>
                  <a:txBody>
                    <a:bodyPr/>
                    <a:lstStyle/>
                    <a:p>
                      <a:pPr algn="ctr" fontAlgn="t"/>
                      <a:r>
                        <a:rPr lang="en-US" dirty="0" smtClean="0"/>
                        <a:t>Values</a:t>
                      </a:r>
                      <a:endParaRPr lang="en-US" dirty="0"/>
                    </a:p>
                  </a:txBody>
                  <a:tcPr marL="66675" marR="66675" marT="66675" marB="66675"/>
                </a:tc>
              </a:tr>
              <a:tr h="0">
                <a:tc>
                  <a:txBody>
                    <a:bodyPr/>
                    <a:lstStyle/>
                    <a:p>
                      <a:pPr fontAlgn="t"/>
                      <a:r>
                        <a:rPr lang="en-US" u="none" strike="noStrike" dirty="0"/>
                        <a:t>Universalism</a:t>
                      </a:r>
                      <a:endParaRPr lang="en-US" dirty="0"/>
                    </a:p>
                  </a:txBody>
                  <a:tcPr marL="66675" marR="66675" marT="66675" marB="66675"/>
                </a:tc>
                <a:tc>
                  <a:txBody>
                    <a:bodyPr/>
                    <a:lstStyle/>
                    <a:p>
                      <a:pPr fontAlgn="t"/>
                      <a:r>
                        <a:rPr lang="en-US" u="none" strike="noStrike" dirty="0"/>
                        <a:t>Equality, Inner Harmony, A World at Peace, Unity with Nature, A World of Beauty, Social Justice, Broad Minded</a:t>
                      </a:r>
                      <a:endParaRPr lang="en-US" dirty="0"/>
                    </a:p>
                  </a:txBody>
                  <a:tcPr marL="66675" marR="66675" marT="66675" marB="66675"/>
                </a:tc>
              </a:tr>
              <a:tr h="370840">
                <a:tc>
                  <a:txBody>
                    <a:bodyPr/>
                    <a:lstStyle/>
                    <a:p>
                      <a:pPr fontAlgn="t"/>
                      <a:r>
                        <a:rPr lang="en-US" u="none" strike="noStrike"/>
                        <a:t>Power</a:t>
                      </a:r>
                      <a:endParaRPr lang="en-US"/>
                    </a:p>
                  </a:txBody>
                  <a:tcPr marL="66675" marR="66675" marT="66675" marB="66675"/>
                </a:tc>
                <a:tc>
                  <a:txBody>
                    <a:bodyPr/>
                    <a:lstStyle/>
                    <a:p>
                      <a:pPr fontAlgn="t"/>
                      <a:r>
                        <a:rPr lang="en-US" u="none" strike="noStrike"/>
                        <a:t>Social Power, Wealth, Social Recognition, Authority, Preserving my public image</a:t>
                      </a:r>
                      <a:endParaRPr lang="en-US"/>
                    </a:p>
                  </a:txBody>
                  <a:tcPr marL="66675" marR="66675" marT="66675" marB="66675"/>
                </a:tc>
              </a:tr>
              <a:tr h="370840">
                <a:tc>
                  <a:txBody>
                    <a:bodyPr/>
                    <a:lstStyle/>
                    <a:p>
                      <a:pPr fontAlgn="t"/>
                      <a:r>
                        <a:rPr lang="en-US" u="none" strike="noStrike" dirty="0"/>
                        <a:t>Self- Direction</a:t>
                      </a:r>
                      <a:endParaRPr lang="en-US" dirty="0"/>
                    </a:p>
                  </a:txBody>
                  <a:tcPr marL="66675" marR="66675" marT="66675" marB="66675"/>
                </a:tc>
                <a:tc>
                  <a:txBody>
                    <a:bodyPr/>
                    <a:lstStyle/>
                    <a:p>
                      <a:pPr fontAlgn="t"/>
                      <a:r>
                        <a:rPr lang="en-US" u="none" strike="noStrike" dirty="0"/>
                        <a:t>Freedom, Self Respect, Independent, Choosing own goals, Curious</a:t>
                      </a:r>
                      <a:endParaRPr lang="en-US" dirty="0"/>
                    </a:p>
                  </a:txBody>
                  <a:tcPr marL="66675" marR="66675" marT="66675" marB="66675"/>
                </a:tc>
              </a:tr>
              <a:tr h="370840">
                <a:tc>
                  <a:txBody>
                    <a:bodyPr/>
                    <a:lstStyle/>
                    <a:p>
                      <a:pPr fontAlgn="t"/>
                      <a:r>
                        <a:rPr lang="en-US" u="none" strike="noStrike"/>
                        <a:t>Benevolence</a:t>
                      </a:r>
                      <a:endParaRPr lang="en-US"/>
                    </a:p>
                  </a:txBody>
                  <a:tcPr marL="66675" marR="66675" marT="66675" marB="66675"/>
                </a:tc>
                <a:tc>
                  <a:txBody>
                    <a:bodyPr/>
                    <a:lstStyle/>
                    <a:p>
                      <a:pPr fontAlgn="t"/>
                      <a:r>
                        <a:rPr lang="en-US" u="none" strike="noStrike"/>
                        <a:t>Spiritual life, Meaning in life, True friendship, Loyal, Honest, Helpful, Responsible, Forgiving</a:t>
                      </a:r>
                      <a:endParaRPr lang="en-US"/>
                    </a:p>
                  </a:txBody>
                  <a:tcPr marL="66675" marR="66675" marT="66675" marB="66675"/>
                </a:tc>
              </a:tr>
              <a:tr h="370840">
                <a:tc>
                  <a:txBody>
                    <a:bodyPr/>
                    <a:lstStyle/>
                    <a:p>
                      <a:pPr fontAlgn="t"/>
                      <a:r>
                        <a:rPr lang="en-US" u="none" strike="noStrike"/>
                        <a:t>Security</a:t>
                      </a:r>
                      <a:endParaRPr lang="en-US"/>
                    </a:p>
                  </a:txBody>
                  <a:tcPr marL="66675" marR="66675" marT="66675" marB="66675"/>
                </a:tc>
                <a:tc>
                  <a:txBody>
                    <a:bodyPr/>
                    <a:lstStyle/>
                    <a:p>
                      <a:pPr fontAlgn="t"/>
                      <a:r>
                        <a:rPr lang="en-US" u="none" strike="noStrike" dirty="0"/>
                        <a:t>Sense of belonging, Social Order, National Security, Reciprocation of favors, Family Security, Healthy</a:t>
                      </a:r>
                      <a:endParaRPr lang="en-US" dirty="0"/>
                    </a:p>
                  </a:txBody>
                  <a:tcPr marL="66675" marR="66675" marT="66675" marB="66675"/>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5400" y="3352800"/>
            <a:ext cx="3962400" cy="2057400"/>
          </a:xfrm>
        </p:spPr>
        <p:txBody>
          <a:bodyPr>
            <a:normAutofit/>
          </a:bodyPr>
          <a:lstStyle/>
          <a:p>
            <a:r>
              <a:rPr lang="en-US" sz="4400" dirty="0" smtClean="0"/>
              <a:t>Observations</a:t>
            </a:r>
            <a:endParaRPr lang="en-US" sz="4400" dirty="0"/>
          </a:p>
        </p:txBody>
      </p:sp>
      <p:pic>
        <p:nvPicPr>
          <p:cNvPr id="53250" name="Picture 2" descr="http://www.coinlink.com/News/wp-content/uploads/2010/10/observations.jpg"/>
          <p:cNvPicPr>
            <a:picLocks noGrp="1" noChangeAspect="1" noChangeArrowheads="1"/>
          </p:cNvPicPr>
          <p:nvPr>
            <p:ph type="pic" idx="1"/>
          </p:nvPr>
        </p:nvPicPr>
        <p:blipFill>
          <a:blip r:embed="rId3"/>
          <a:srcRect l="12608" r="12608"/>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1143000"/>
          </a:xfrm>
        </p:spPr>
        <p:txBody>
          <a:bodyPr/>
          <a:lstStyle/>
          <a:p>
            <a:r>
              <a:rPr lang="en-US" dirty="0" smtClean="0"/>
              <a:t>Cases brief and hypothesis</a:t>
            </a:r>
            <a:endParaRPr lang="en-US" dirty="0"/>
          </a:p>
        </p:txBody>
      </p:sp>
      <p:sp>
        <p:nvSpPr>
          <p:cNvPr id="3" name="Content Placeholder 2"/>
          <p:cNvSpPr>
            <a:spLocks noGrp="1"/>
          </p:cNvSpPr>
          <p:nvPr>
            <p:ph idx="1"/>
          </p:nvPr>
        </p:nvSpPr>
        <p:spPr>
          <a:xfrm>
            <a:off x="457200" y="1609416"/>
            <a:ext cx="7391400" cy="4846320"/>
          </a:xfrm>
        </p:spPr>
        <p:txBody>
          <a:bodyPr>
            <a:normAutofit/>
          </a:bodyPr>
          <a:lstStyle/>
          <a:p>
            <a:pPr>
              <a:buNone/>
            </a:pPr>
            <a:r>
              <a:rPr lang="en-US" dirty="0" smtClean="0"/>
              <a:t/>
            </a:r>
            <a:br>
              <a:rPr lang="en-US" dirty="0" smtClean="0"/>
            </a:br>
            <a:endParaRPr lang="en-US" dirty="0" smtClean="0"/>
          </a:p>
        </p:txBody>
      </p:sp>
      <p:graphicFrame>
        <p:nvGraphicFramePr>
          <p:cNvPr id="4" name="Table 3"/>
          <p:cNvGraphicFramePr>
            <a:graphicFrameLocks noGrp="1"/>
          </p:cNvGraphicFramePr>
          <p:nvPr/>
        </p:nvGraphicFramePr>
        <p:xfrm>
          <a:off x="228600" y="1508760"/>
          <a:ext cx="7696200" cy="5120640"/>
        </p:xfrm>
        <a:graphic>
          <a:graphicData uri="http://schemas.openxmlformats.org/drawingml/2006/table">
            <a:tbl>
              <a:tblPr firstRow="1" bandRow="1">
                <a:tableStyleId>{ED083AE6-46FA-4A59-8FB0-9F97EB10719F}</a:tableStyleId>
              </a:tblPr>
              <a:tblGrid>
                <a:gridCol w="1676400"/>
                <a:gridCol w="1355436"/>
                <a:gridCol w="1088352"/>
                <a:gridCol w="3576012"/>
              </a:tblGrid>
              <a:tr h="292100">
                <a:tc>
                  <a:txBody>
                    <a:bodyPr/>
                    <a:lstStyle/>
                    <a:p>
                      <a:r>
                        <a:rPr lang="en-US" sz="1600" dirty="0" smtClean="0"/>
                        <a:t>Case title</a:t>
                      </a:r>
                      <a:endParaRPr lang="en-US" sz="1600" dirty="0"/>
                    </a:p>
                  </a:txBody>
                  <a:tcPr/>
                </a:tc>
                <a:tc>
                  <a:txBody>
                    <a:bodyPr/>
                    <a:lstStyle/>
                    <a:p>
                      <a:pPr algn="ctr"/>
                      <a:r>
                        <a:rPr lang="en-US" sz="1600" dirty="0" smtClean="0"/>
                        <a:t>Minority</a:t>
                      </a:r>
                      <a:endParaRPr lang="en-US" sz="1600" dirty="0"/>
                    </a:p>
                  </a:txBody>
                  <a:tcPr/>
                </a:tc>
                <a:tc>
                  <a:txBody>
                    <a:bodyPr/>
                    <a:lstStyle/>
                    <a:p>
                      <a:pPr algn="ctr"/>
                      <a:r>
                        <a:rPr lang="en-US" sz="1600" dirty="0" smtClean="0"/>
                        <a:t>Majority</a:t>
                      </a:r>
                      <a:endParaRPr lang="en-US" sz="1600" dirty="0"/>
                    </a:p>
                  </a:txBody>
                  <a:tcPr/>
                </a:tc>
                <a:tc>
                  <a:txBody>
                    <a:bodyPr/>
                    <a:lstStyle/>
                    <a:p>
                      <a:r>
                        <a:rPr lang="en-US" sz="1600" dirty="0" smtClean="0"/>
                        <a:t>Hypothesis</a:t>
                      </a:r>
                      <a:endParaRPr lang="en-US" sz="1600" dirty="0"/>
                    </a:p>
                  </a:txBody>
                  <a:tcPr/>
                </a:tc>
              </a:tr>
              <a:tr h="292100">
                <a:tc>
                  <a:txBody>
                    <a:bodyPr/>
                    <a:lstStyle/>
                    <a:p>
                      <a:r>
                        <a:rPr lang="en-US" sz="1600" dirty="0" smtClean="0"/>
                        <a:t>1. Women</a:t>
                      </a:r>
                      <a:r>
                        <a:rPr lang="en-US" sz="1600" baseline="0" dirty="0" smtClean="0"/>
                        <a:t> Reservation </a:t>
                      </a:r>
                      <a:endParaRPr lang="en-US" sz="1600" dirty="0"/>
                    </a:p>
                  </a:txBody>
                  <a:tcPr/>
                </a:tc>
                <a:tc>
                  <a:txBody>
                    <a:bodyPr/>
                    <a:lstStyle/>
                    <a:p>
                      <a:pPr algn="ctr"/>
                      <a:r>
                        <a:rPr lang="en-US" sz="1600" dirty="0" smtClean="0"/>
                        <a:t>Women</a:t>
                      </a:r>
                      <a:endParaRPr lang="en-US" sz="1600" dirty="0"/>
                    </a:p>
                  </a:txBody>
                  <a:tcPr/>
                </a:tc>
                <a:tc>
                  <a:txBody>
                    <a:bodyPr/>
                    <a:lstStyle/>
                    <a:p>
                      <a:pPr algn="ctr"/>
                      <a:r>
                        <a:rPr lang="en-US" sz="1600" dirty="0" smtClean="0"/>
                        <a:t>Society</a:t>
                      </a:r>
                      <a:endParaRPr lang="en-US" sz="1600" dirty="0"/>
                    </a:p>
                  </a:txBody>
                  <a:tcPr/>
                </a:tc>
                <a:tc>
                  <a:txBody>
                    <a:bodyPr/>
                    <a:lstStyle/>
                    <a:p>
                      <a:r>
                        <a:rPr lang="en-US" sz="1600" dirty="0" smtClean="0"/>
                        <a:t>Female respondents would tend to agree more than the male respondents (</a:t>
                      </a:r>
                      <a:r>
                        <a:rPr lang="en-US" sz="1600" dirty="0" err="1" smtClean="0"/>
                        <a:t>Stockard</a:t>
                      </a:r>
                      <a:r>
                        <a:rPr lang="en-US" sz="1600" dirty="0" smtClean="0"/>
                        <a:t>, 6) </a:t>
                      </a:r>
                      <a:endParaRPr lang="en-US" sz="1600" dirty="0"/>
                    </a:p>
                  </a:txBody>
                  <a:tcPr/>
                </a:tc>
              </a:tr>
              <a:tr h="292100">
                <a:tc>
                  <a:txBody>
                    <a:bodyPr/>
                    <a:lstStyle/>
                    <a:p>
                      <a:r>
                        <a:rPr lang="en-US" sz="1600" dirty="0" smtClean="0"/>
                        <a:t>2. Caste</a:t>
                      </a:r>
                      <a:r>
                        <a:rPr lang="en-US" sz="1600" baseline="0" dirty="0" smtClean="0"/>
                        <a:t> based Reservation</a:t>
                      </a:r>
                      <a:endParaRPr lang="en-US" sz="1600" dirty="0"/>
                    </a:p>
                  </a:txBody>
                  <a:tcPr/>
                </a:tc>
                <a:tc>
                  <a:txBody>
                    <a:bodyPr/>
                    <a:lstStyle/>
                    <a:p>
                      <a:pPr algn="ctr"/>
                      <a:r>
                        <a:rPr lang="en-US" sz="1600" dirty="0" smtClean="0"/>
                        <a:t>Caste</a:t>
                      </a:r>
                    </a:p>
                    <a:p>
                      <a:pPr algn="ctr"/>
                      <a:r>
                        <a:rPr kumimoji="0" lang="en-US" sz="1600" u="none" strike="noStrike" kern="1200" dirty="0" smtClean="0"/>
                        <a:t>(Gen./</a:t>
                      </a:r>
                    </a:p>
                    <a:p>
                      <a:pPr algn="ctr"/>
                      <a:r>
                        <a:rPr kumimoji="0" lang="en-US" sz="1600" u="none" strike="noStrike" kern="1200" dirty="0" smtClean="0"/>
                        <a:t>OBC/SC)</a:t>
                      </a:r>
                      <a:endParaRPr lang="en-US" sz="1600" dirty="0"/>
                    </a:p>
                  </a:txBody>
                  <a:tcPr/>
                </a:tc>
                <a:tc>
                  <a:txBody>
                    <a:bodyPr/>
                    <a:lstStyle/>
                    <a:p>
                      <a:pPr algn="ctr"/>
                      <a:r>
                        <a:rPr lang="en-US" sz="1600" dirty="0" smtClean="0"/>
                        <a:t>Society</a:t>
                      </a:r>
                      <a:endParaRPr lang="en-US" sz="1600" dirty="0"/>
                    </a:p>
                  </a:txBody>
                  <a:tcPr/>
                </a:tc>
                <a:tc>
                  <a:txBody>
                    <a:bodyPr/>
                    <a:lstStyle/>
                    <a:p>
                      <a:r>
                        <a:rPr kumimoji="0" lang="en-US" sz="1600" u="none" strike="noStrike" kern="1200" dirty="0" smtClean="0"/>
                        <a:t>Agreeableness will be more for people who belong to backward castes than the people who belongs to general castes</a:t>
                      </a:r>
                      <a:endParaRPr lang="en-US" sz="1600" dirty="0"/>
                    </a:p>
                  </a:txBody>
                  <a:tcPr/>
                </a:tc>
              </a:tr>
              <a:tr h="292100">
                <a:tc>
                  <a:txBody>
                    <a:bodyPr/>
                    <a:lstStyle/>
                    <a:p>
                      <a:r>
                        <a:rPr lang="en-US" sz="1600" dirty="0" smtClean="0"/>
                        <a:t>3. Village Relocation</a:t>
                      </a:r>
                      <a:endParaRPr lang="en-US" sz="1600" dirty="0"/>
                    </a:p>
                  </a:txBody>
                  <a:tcPr/>
                </a:tc>
                <a:tc>
                  <a:txBody>
                    <a:bodyPr/>
                    <a:lstStyle/>
                    <a:p>
                      <a:pPr algn="ctr"/>
                      <a:r>
                        <a:rPr kumimoji="0" lang="en-US" sz="1600" u="none" strike="noStrike" kern="1200" dirty="0" smtClean="0"/>
                        <a:t>Villagers</a:t>
                      </a:r>
                      <a:r>
                        <a:rPr lang="en-US" sz="1600" dirty="0" smtClean="0"/>
                        <a:t/>
                      </a:r>
                      <a:br>
                        <a:rPr lang="en-US" sz="1600" dirty="0" smtClean="0"/>
                      </a:br>
                      <a:endParaRPr lang="en-US" sz="1600" dirty="0"/>
                    </a:p>
                  </a:txBody>
                  <a:tcPr/>
                </a:tc>
                <a:tc>
                  <a:txBody>
                    <a:bodyPr/>
                    <a:lstStyle/>
                    <a:p>
                      <a:pPr algn="ctr"/>
                      <a:r>
                        <a:rPr lang="en-US" sz="1600" dirty="0" smtClean="0"/>
                        <a:t>Urban</a:t>
                      </a:r>
                      <a:r>
                        <a:rPr lang="en-US" sz="1600" baseline="0" dirty="0" smtClean="0"/>
                        <a:t> people</a:t>
                      </a:r>
                      <a:endParaRPr lang="en-US" sz="1600" dirty="0"/>
                    </a:p>
                  </a:txBody>
                  <a:tcPr/>
                </a:tc>
                <a:tc>
                  <a:txBody>
                    <a:bodyPr/>
                    <a:lstStyle/>
                    <a:p>
                      <a:r>
                        <a:rPr lang="en-US" sz="1600" dirty="0" smtClean="0"/>
                        <a:t>Villager is</a:t>
                      </a:r>
                      <a:r>
                        <a:rPr lang="en-US" sz="1600" baseline="0" dirty="0" smtClean="0"/>
                        <a:t> less likely to agree to the change than urban person</a:t>
                      </a:r>
                      <a:endParaRPr lang="en-US" sz="1600" dirty="0"/>
                    </a:p>
                  </a:txBody>
                  <a:tcPr/>
                </a:tc>
              </a:tr>
              <a:tr h="292100">
                <a:tc rowSpan="2">
                  <a:txBody>
                    <a:bodyPr/>
                    <a:lstStyle/>
                    <a:p>
                      <a:r>
                        <a:rPr lang="en-US" sz="1600" dirty="0" smtClean="0"/>
                        <a:t>4. Setting up a mine industry</a:t>
                      </a:r>
                      <a:endParaRPr lang="en-US" sz="1600" dirty="0"/>
                    </a:p>
                  </a:txBody>
                  <a:tcPr/>
                </a:tc>
                <a:tc>
                  <a:txBody>
                    <a:bodyPr/>
                    <a:lstStyle/>
                    <a:p>
                      <a:pPr algn="ctr"/>
                      <a:r>
                        <a:rPr lang="en-US" sz="1600" dirty="0" smtClean="0"/>
                        <a:t>Villagers</a:t>
                      </a:r>
                      <a:endParaRPr lang="en-US" sz="1600" dirty="0"/>
                    </a:p>
                  </a:txBody>
                  <a:tcPr/>
                </a:tc>
                <a:tc>
                  <a:txBody>
                    <a:bodyPr/>
                    <a:lstStyle/>
                    <a:p>
                      <a:pPr algn="ctr"/>
                      <a:r>
                        <a:rPr lang="en-US" sz="1600" dirty="0" smtClean="0"/>
                        <a:t>Society</a:t>
                      </a:r>
                      <a:endParaRPr lang="en-US" sz="1600" dirty="0"/>
                    </a:p>
                  </a:txBody>
                  <a:tcPr/>
                </a:tc>
                <a:tc>
                  <a:txBody>
                    <a:bodyPr/>
                    <a:lstStyle/>
                    <a:p>
                      <a:r>
                        <a:rPr lang="en-US" sz="1600" dirty="0" smtClean="0"/>
                        <a:t>Villagers</a:t>
                      </a:r>
                      <a:r>
                        <a:rPr lang="en-US" sz="1600" baseline="0" dirty="0" smtClean="0"/>
                        <a:t> low on agreeableness</a:t>
                      </a:r>
                      <a:endParaRPr lang="en-US" sz="1600" dirty="0"/>
                    </a:p>
                  </a:txBody>
                  <a:tcPr/>
                </a:tc>
              </a:tr>
              <a:tr h="292100">
                <a:tc vMerge="1">
                  <a:txBody>
                    <a:bodyPr/>
                    <a:lstStyle/>
                    <a:p>
                      <a:endParaRPr lang="en-US" dirty="0"/>
                    </a:p>
                  </a:txBody>
                  <a:tcPr/>
                </a:tc>
                <a:tc>
                  <a:txBody>
                    <a:bodyPr/>
                    <a:lstStyle/>
                    <a:p>
                      <a:pPr algn="ctr"/>
                      <a:r>
                        <a:rPr lang="en-US" sz="1600" dirty="0" smtClean="0"/>
                        <a:t>Employee</a:t>
                      </a:r>
                      <a:endParaRPr lang="en-US" sz="1600" dirty="0"/>
                    </a:p>
                  </a:txBody>
                  <a:tcPr/>
                </a:tc>
                <a:tc>
                  <a:txBody>
                    <a:bodyPr/>
                    <a:lstStyle/>
                    <a:p>
                      <a:pPr algn="ctr"/>
                      <a:r>
                        <a:rPr lang="en-US" sz="1600" dirty="0" smtClean="0"/>
                        <a:t>Society</a:t>
                      </a:r>
                      <a:endParaRPr lang="en-US" sz="1600" dirty="0"/>
                    </a:p>
                  </a:txBody>
                  <a:tcPr/>
                </a:tc>
                <a:tc>
                  <a:txBody>
                    <a:bodyPr/>
                    <a:lstStyle/>
                    <a:p>
                      <a:r>
                        <a:rPr lang="en-US" sz="1600" baseline="0" dirty="0" smtClean="0"/>
                        <a:t>Employee is likely to agree</a:t>
                      </a:r>
                      <a:endParaRPr lang="en-US" sz="1600" dirty="0"/>
                    </a:p>
                  </a:txBody>
                  <a:tcPr/>
                </a:tc>
              </a:tr>
              <a:tr h="292100">
                <a:tc>
                  <a:txBody>
                    <a:bodyPr/>
                    <a:lstStyle/>
                    <a:p>
                      <a:r>
                        <a:rPr lang="en-US" sz="1600" dirty="0" smtClean="0"/>
                        <a:t>5. Polluting</a:t>
                      </a:r>
                      <a:r>
                        <a:rPr lang="en-US" sz="1600" baseline="0" dirty="0" smtClean="0"/>
                        <a:t> Car (Social Trap)</a:t>
                      </a:r>
                      <a:endParaRPr lang="en-US" sz="1600" b="1" dirty="0"/>
                    </a:p>
                  </a:txBody>
                  <a:tcPr/>
                </a:tc>
                <a:tc>
                  <a:txBody>
                    <a:bodyPr/>
                    <a:lstStyle/>
                    <a:p>
                      <a:pPr algn="ctr"/>
                      <a:r>
                        <a:rPr lang="en-US" sz="1600" dirty="0" smtClean="0"/>
                        <a:t>Family</a:t>
                      </a:r>
                      <a:endParaRPr lang="en-US" sz="1600" dirty="0"/>
                    </a:p>
                  </a:txBody>
                  <a:tcPr/>
                </a:tc>
                <a:tc>
                  <a:txBody>
                    <a:bodyPr/>
                    <a:lstStyle/>
                    <a:p>
                      <a:pPr algn="ctr"/>
                      <a:r>
                        <a:rPr lang="en-US" sz="1600" dirty="0" smtClean="0"/>
                        <a:t>Society</a:t>
                      </a:r>
                      <a:endParaRPr lang="en-US" sz="1600" dirty="0"/>
                    </a:p>
                  </a:txBody>
                  <a:tcPr/>
                </a:tc>
                <a:tc>
                  <a:txBody>
                    <a:bodyPr/>
                    <a:lstStyle/>
                    <a:p>
                      <a:r>
                        <a:rPr kumimoji="0" lang="en-US" sz="1600" u="none" strike="noStrike" kern="1200" dirty="0" smtClean="0"/>
                        <a:t>Agreeableness should increase when time limit is fixed as the respondent would feel it less responsible</a:t>
                      </a:r>
                      <a:endParaRPr lang="en-US" sz="1600" dirty="0"/>
                    </a:p>
                  </a:txBody>
                  <a:tcPr/>
                </a:tc>
              </a:tr>
              <a:tr h="292100">
                <a:tc>
                  <a:txBody>
                    <a:bodyPr/>
                    <a:lstStyle/>
                    <a:p>
                      <a:r>
                        <a:rPr lang="en-US" sz="1600" dirty="0" smtClean="0"/>
                        <a:t>6. Riots</a:t>
                      </a:r>
                      <a:r>
                        <a:rPr lang="en-US" sz="1600" baseline="0" dirty="0" smtClean="0"/>
                        <a:t> </a:t>
                      </a:r>
                      <a:endParaRPr lang="en-US" sz="1600" b="1" dirty="0"/>
                    </a:p>
                  </a:txBody>
                  <a:tcPr/>
                </a:tc>
                <a:tc>
                  <a:txBody>
                    <a:bodyPr/>
                    <a:lstStyle/>
                    <a:p>
                      <a:pPr algn="ctr"/>
                      <a:r>
                        <a:rPr lang="en-US" sz="1600" dirty="0" smtClean="0"/>
                        <a:t>Religion</a:t>
                      </a:r>
                      <a:r>
                        <a:rPr lang="en-US" sz="1600" baseline="0" dirty="0" smtClean="0"/>
                        <a:t> </a:t>
                      </a:r>
                      <a:r>
                        <a:rPr kumimoji="0" lang="en-US" sz="1600" u="none" strike="noStrike" kern="1200" dirty="0" smtClean="0"/>
                        <a:t>(Hindu/Muslim/Sikh)</a:t>
                      </a:r>
                      <a:endParaRPr lang="en-US" sz="1600" dirty="0"/>
                    </a:p>
                  </a:txBody>
                  <a:tcPr/>
                </a:tc>
                <a:tc>
                  <a:txBody>
                    <a:bodyPr/>
                    <a:lstStyle/>
                    <a:p>
                      <a:pPr algn="ctr"/>
                      <a:r>
                        <a:rPr lang="en-US" sz="1600" dirty="0" smtClean="0"/>
                        <a:t>Society</a:t>
                      </a:r>
                      <a:endParaRPr lang="en-US" sz="1600" dirty="0"/>
                    </a:p>
                  </a:txBody>
                  <a:tcPr/>
                </a:tc>
                <a:tc>
                  <a:txBody>
                    <a:bodyPr/>
                    <a:lstStyle/>
                    <a:p>
                      <a:r>
                        <a:rPr lang="en-US" sz="1600" dirty="0" smtClean="0"/>
                        <a:t>Agreeablenes</a:t>
                      </a:r>
                      <a:r>
                        <a:rPr lang="en-US" sz="1600" baseline="0" dirty="0" smtClean="0"/>
                        <a:t>s of people is expected to be lower than above situations due to sympathy for religious groups</a:t>
                      </a:r>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analysis USED</a:t>
            </a:r>
            <a:endParaRPr lang="en-US" dirty="0"/>
          </a:p>
        </p:txBody>
      </p:sp>
      <p:sp>
        <p:nvSpPr>
          <p:cNvPr id="3" name="Content Placeholder 2"/>
          <p:cNvSpPr>
            <a:spLocks noGrp="1"/>
          </p:cNvSpPr>
          <p:nvPr>
            <p:ph idx="1"/>
          </p:nvPr>
        </p:nvSpPr>
        <p:spPr/>
        <p:txBody>
          <a:bodyPr/>
          <a:lstStyle/>
          <a:p>
            <a:r>
              <a:rPr lang="en-US" dirty="0" smtClean="0"/>
              <a:t>Independent sample t test</a:t>
            </a:r>
          </a:p>
          <a:p>
            <a:pPr lvl="1"/>
            <a:r>
              <a:rPr lang="en-US" dirty="0" smtClean="0"/>
              <a:t>Compares the mean scores of two groups on a given variable</a:t>
            </a:r>
          </a:p>
          <a:p>
            <a:r>
              <a:rPr lang="en-US" dirty="0" smtClean="0"/>
              <a:t>Paired sample t test </a:t>
            </a:r>
          </a:p>
          <a:p>
            <a:pPr lvl="1"/>
            <a:r>
              <a:rPr lang="en-US" dirty="0" smtClean="0"/>
              <a:t>Compares the means of two variables by computing the difference between the  two variables for each case, and tests to see if the average difference is significant or not</a:t>
            </a:r>
          </a:p>
          <a:p>
            <a:r>
              <a:rPr lang="en-US" dirty="0" smtClean="0"/>
              <a:t>Simple linear regression</a:t>
            </a:r>
          </a:p>
          <a:p>
            <a:pPr lvl="1"/>
            <a:r>
              <a:rPr lang="en-US" dirty="0" smtClean="0"/>
              <a:t>Tells the amount of variance accounted for by one variable in predicting another variable</a:t>
            </a:r>
          </a:p>
          <a:p>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p:txBody>
          <a:bodyPr>
            <a:normAutofit/>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graphicFrame>
        <p:nvGraphicFramePr>
          <p:cNvPr id="4" name="Table 3"/>
          <p:cNvGraphicFramePr>
            <a:graphicFrameLocks noGrp="1"/>
          </p:cNvGraphicFramePr>
          <p:nvPr/>
        </p:nvGraphicFramePr>
        <p:xfrm>
          <a:off x="457200" y="1905000"/>
          <a:ext cx="7315199" cy="3576320"/>
        </p:xfrm>
        <a:graphic>
          <a:graphicData uri="http://schemas.openxmlformats.org/drawingml/2006/table">
            <a:tbl>
              <a:tblPr firstRow="1" bandRow="1">
                <a:tableStyleId>{D27102A9-8310-4765-A935-A1911B00CA55}</a:tableStyleId>
              </a:tblPr>
              <a:tblGrid>
                <a:gridCol w="2745067"/>
                <a:gridCol w="2588933"/>
                <a:gridCol w="1981199"/>
              </a:tblGrid>
              <a:tr h="292100">
                <a:tc>
                  <a:txBody>
                    <a:bodyPr/>
                    <a:lstStyle/>
                    <a:p>
                      <a:r>
                        <a:rPr lang="en-US" sz="1600" dirty="0" smtClean="0"/>
                        <a:t>Case title</a:t>
                      </a:r>
                      <a:endParaRPr lang="en-US" sz="1600" dirty="0"/>
                    </a:p>
                  </a:txBody>
                  <a:tcPr/>
                </a:tc>
                <a:tc>
                  <a:txBody>
                    <a:bodyPr/>
                    <a:lstStyle/>
                    <a:p>
                      <a:r>
                        <a:rPr lang="en-US" sz="1600" dirty="0" smtClean="0"/>
                        <a:t>Mean ‘Agreeableness</a:t>
                      </a:r>
                      <a:r>
                        <a:rPr lang="en-US" sz="1600" baseline="0" dirty="0" smtClean="0"/>
                        <a:t>’ </a:t>
                      </a:r>
                    </a:p>
                    <a:p>
                      <a:r>
                        <a:rPr lang="en-US" sz="1600" baseline="0" dirty="0" smtClean="0"/>
                        <a:t>(out of 5)</a:t>
                      </a:r>
                      <a:endParaRPr lang="en-US" sz="1600" dirty="0"/>
                    </a:p>
                  </a:txBody>
                  <a:tcPr/>
                </a:tc>
                <a:tc>
                  <a:txBody>
                    <a:bodyPr/>
                    <a:lstStyle/>
                    <a:p>
                      <a:r>
                        <a:rPr lang="en-US" sz="1600" dirty="0" smtClean="0"/>
                        <a:t>Relation</a:t>
                      </a:r>
                      <a:r>
                        <a:rPr lang="en-US" sz="1600" baseline="0" dirty="0" smtClean="0"/>
                        <a:t> to Hypo.</a:t>
                      </a:r>
                      <a:endParaRPr lang="en-US" sz="1600" dirty="0"/>
                    </a:p>
                  </a:txBody>
                  <a:tcPr/>
                </a:tc>
              </a:tr>
              <a:tr h="292100">
                <a:tc>
                  <a:txBody>
                    <a:bodyPr/>
                    <a:lstStyle/>
                    <a:p>
                      <a:r>
                        <a:rPr lang="en-US" sz="1600" dirty="0" smtClean="0"/>
                        <a:t>1. Women</a:t>
                      </a:r>
                      <a:r>
                        <a:rPr lang="en-US" sz="1600" baseline="0" dirty="0" smtClean="0"/>
                        <a:t> Reservation </a:t>
                      </a:r>
                      <a:endParaRPr lang="en-US" sz="1600" dirty="0"/>
                    </a:p>
                  </a:txBody>
                  <a:tcPr/>
                </a:tc>
                <a:tc>
                  <a:txBody>
                    <a:bodyPr/>
                    <a:lstStyle/>
                    <a:p>
                      <a:r>
                        <a:rPr lang="en-US" sz="1600" dirty="0" smtClean="0"/>
                        <a:t>Women – 2.83</a:t>
                      </a:r>
                    </a:p>
                    <a:p>
                      <a:r>
                        <a:rPr lang="en-US" sz="1600" dirty="0" smtClean="0"/>
                        <a:t>Men</a:t>
                      </a:r>
                      <a:r>
                        <a:rPr lang="en-US" sz="1600" baseline="0" dirty="0" smtClean="0"/>
                        <a:t> – 2.68</a:t>
                      </a:r>
                      <a:endParaRPr lang="en-US" sz="1600" dirty="0"/>
                    </a:p>
                  </a:txBody>
                  <a:tcPr/>
                </a:tc>
                <a:tc>
                  <a:txBody>
                    <a:bodyPr/>
                    <a:lstStyle/>
                    <a:p>
                      <a:r>
                        <a:rPr lang="en-US" sz="1600" dirty="0" smtClean="0"/>
                        <a:t>Supports but difference</a:t>
                      </a:r>
                      <a:r>
                        <a:rPr lang="en-US" sz="1600" baseline="0" dirty="0" smtClean="0"/>
                        <a:t> is less than expected</a:t>
                      </a:r>
                      <a:endParaRPr lang="en-US" sz="1600" dirty="0"/>
                    </a:p>
                  </a:txBody>
                  <a:tcPr/>
                </a:tc>
              </a:tr>
              <a:tr h="292100">
                <a:tc>
                  <a:txBody>
                    <a:bodyPr/>
                    <a:lstStyle/>
                    <a:p>
                      <a:r>
                        <a:rPr lang="en-US" sz="1600" dirty="0" smtClean="0"/>
                        <a:t>2. Caste</a:t>
                      </a:r>
                      <a:r>
                        <a:rPr lang="en-US" sz="1600" baseline="0" dirty="0" smtClean="0"/>
                        <a:t> based Reservation</a:t>
                      </a:r>
                      <a:endParaRPr lang="en-US" sz="1600" dirty="0"/>
                    </a:p>
                  </a:txBody>
                  <a:tcPr/>
                </a:tc>
                <a:tc gridSpan="2">
                  <a:txBody>
                    <a:bodyPr/>
                    <a:lstStyle/>
                    <a:p>
                      <a:r>
                        <a:rPr lang="en-US" sz="1600" dirty="0" smtClean="0">
                          <a:solidFill>
                            <a:schemeClr val="accent1">
                              <a:lumMod val="50000"/>
                            </a:schemeClr>
                          </a:solidFill>
                        </a:rPr>
                        <a:t>Insufficient</a:t>
                      </a:r>
                      <a:r>
                        <a:rPr lang="en-US" sz="1600" baseline="0" dirty="0" smtClean="0">
                          <a:solidFill>
                            <a:schemeClr val="accent1">
                              <a:lumMod val="50000"/>
                            </a:schemeClr>
                          </a:solidFill>
                        </a:rPr>
                        <a:t> diversity, could not be calculated</a:t>
                      </a:r>
                      <a:endParaRPr lang="en-US" sz="1600" dirty="0">
                        <a:solidFill>
                          <a:schemeClr val="accent1">
                            <a:lumMod val="50000"/>
                          </a:schemeClr>
                        </a:solidFill>
                      </a:endParaRPr>
                    </a:p>
                  </a:txBody>
                  <a:tcPr/>
                </a:tc>
                <a:tc hMerge="1">
                  <a:txBody>
                    <a:bodyPr/>
                    <a:lstStyle/>
                    <a:p>
                      <a:endParaRPr lang="en-US" sz="1600" dirty="0"/>
                    </a:p>
                  </a:txBody>
                  <a:tcPr/>
                </a:tc>
              </a:tr>
              <a:tr h="292100">
                <a:tc>
                  <a:txBody>
                    <a:bodyPr/>
                    <a:lstStyle/>
                    <a:p>
                      <a:r>
                        <a:rPr lang="en-US" sz="1600" dirty="0" smtClean="0"/>
                        <a:t>3. Village Relocation</a:t>
                      </a:r>
                      <a:endParaRPr lang="en-US" sz="16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1">
                              <a:lumMod val="50000"/>
                            </a:schemeClr>
                          </a:solidFill>
                        </a:rPr>
                        <a:t>Insufficient</a:t>
                      </a:r>
                      <a:r>
                        <a:rPr lang="en-US" sz="1600" baseline="0" dirty="0" smtClean="0">
                          <a:solidFill>
                            <a:schemeClr val="accent1">
                              <a:lumMod val="50000"/>
                            </a:schemeClr>
                          </a:solidFill>
                        </a:rPr>
                        <a:t> diversity, could not be calculated</a:t>
                      </a:r>
                      <a:endParaRPr lang="en-US" sz="1600" dirty="0" smtClean="0">
                        <a:solidFill>
                          <a:schemeClr val="accent1">
                            <a:lumMod val="50000"/>
                          </a:schemeClr>
                        </a:solidFill>
                      </a:endParaRPr>
                    </a:p>
                  </a:txBody>
                  <a:tcPr/>
                </a:tc>
                <a:tc hMerge="1">
                  <a:txBody>
                    <a:bodyPr/>
                    <a:lstStyle/>
                    <a:p>
                      <a:endParaRPr lang="en-US" sz="1600" dirty="0"/>
                    </a:p>
                  </a:txBody>
                  <a:tcPr/>
                </a:tc>
              </a:tr>
              <a:tr h="584200">
                <a:tc>
                  <a:txBody>
                    <a:bodyPr/>
                    <a:lstStyle/>
                    <a:p>
                      <a:r>
                        <a:rPr lang="en-US" sz="1600" dirty="0" smtClean="0"/>
                        <a:t>4. Setting up a mine industry</a:t>
                      </a:r>
                      <a:endParaRPr lang="en-US" sz="1600" dirty="0"/>
                    </a:p>
                  </a:txBody>
                  <a:tcPr/>
                </a:tc>
                <a:tc>
                  <a:txBody>
                    <a:bodyPr/>
                    <a:lstStyle/>
                    <a:p>
                      <a:r>
                        <a:rPr lang="en-US" sz="1600" dirty="0" smtClean="0"/>
                        <a:t>As</a:t>
                      </a:r>
                      <a:r>
                        <a:rPr lang="en-US" sz="1600" baseline="0" dirty="0" smtClean="0"/>
                        <a:t> villager – 1.80</a:t>
                      </a:r>
                    </a:p>
                    <a:p>
                      <a:r>
                        <a:rPr lang="en-US" sz="1600" baseline="0" dirty="0" smtClean="0"/>
                        <a:t>As Employee – 3.39</a:t>
                      </a:r>
                      <a:endParaRPr lang="en-US" sz="1600" dirty="0"/>
                    </a:p>
                  </a:txBody>
                  <a:tcPr/>
                </a:tc>
                <a:tc>
                  <a:txBody>
                    <a:bodyPr/>
                    <a:lstStyle/>
                    <a:p>
                      <a:r>
                        <a:rPr lang="en-US" sz="1600" dirty="0" smtClean="0"/>
                        <a:t>Supports</a:t>
                      </a:r>
                      <a:endParaRPr lang="en-US" sz="1600" dirty="0"/>
                    </a:p>
                  </a:txBody>
                  <a:tcPr/>
                </a:tc>
              </a:tr>
              <a:tr h="584200">
                <a:tc>
                  <a:txBody>
                    <a:bodyPr/>
                    <a:lstStyle/>
                    <a:p>
                      <a:r>
                        <a:rPr lang="en-US" sz="1600" dirty="0" smtClean="0"/>
                        <a:t>5.</a:t>
                      </a:r>
                      <a:r>
                        <a:rPr lang="en-US" sz="1600" baseline="0" dirty="0" smtClean="0"/>
                        <a:t> </a:t>
                      </a:r>
                      <a:r>
                        <a:rPr lang="en-US" sz="1600" dirty="0" smtClean="0"/>
                        <a:t>. Polluting</a:t>
                      </a:r>
                      <a:r>
                        <a:rPr lang="en-US" sz="1600" baseline="0" dirty="0" smtClean="0"/>
                        <a:t> Car </a:t>
                      </a:r>
                    </a:p>
                    <a:p>
                      <a:r>
                        <a:rPr lang="en-US" sz="1600" baseline="0" dirty="0" smtClean="0"/>
                        <a:t>(Social Trap)</a:t>
                      </a:r>
                      <a:endParaRPr lang="en-US" sz="16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baseline="0" dirty="0" smtClean="0">
                          <a:solidFill>
                            <a:schemeClr val="tx1"/>
                          </a:solidFill>
                          <a:latin typeface="+mn-lt"/>
                          <a:ea typeface="+mn-ea"/>
                          <a:cs typeface="+mn-cs"/>
                        </a:rPr>
                        <a:t>Irrelevant</a:t>
                      </a:r>
                    </a:p>
                  </a:txBody>
                  <a:tcPr/>
                </a:tc>
                <a:tc hMerge="1">
                  <a:txBody>
                    <a:bodyPr/>
                    <a:lstStyle/>
                    <a:p>
                      <a:endParaRPr lang="en-US" sz="1600" dirty="0"/>
                    </a:p>
                  </a:txBody>
                  <a:tcPr/>
                </a:tc>
              </a:tr>
              <a:tr h="292100">
                <a:tc>
                  <a:txBody>
                    <a:bodyPr/>
                    <a:lstStyle/>
                    <a:p>
                      <a:r>
                        <a:rPr lang="en-US" sz="1600" dirty="0" smtClean="0"/>
                        <a:t>6. Riots</a:t>
                      </a:r>
                      <a:r>
                        <a:rPr lang="en-US" sz="1600" baseline="0" dirty="0" smtClean="0"/>
                        <a:t> </a:t>
                      </a:r>
                      <a:endParaRPr lang="en-US" sz="1600" b="1" dirty="0"/>
                    </a:p>
                  </a:txBody>
                  <a:tcPr/>
                </a:tc>
                <a:tc>
                  <a:txBody>
                    <a:bodyPr/>
                    <a:lstStyle/>
                    <a:p>
                      <a:r>
                        <a:rPr lang="en-US" sz="1600" dirty="0" smtClean="0"/>
                        <a:t>All</a:t>
                      </a:r>
                      <a:r>
                        <a:rPr lang="en-US" sz="1600" baseline="0" dirty="0" smtClean="0"/>
                        <a:t> respondents – 1.93</a:t>
                      </a:r>
                      <a:endParaRPr lang="en-US" sz="1600" dirty="0"/>
                    </a:p>
                  </a:txBody>
                  <a:tcPr/>
                </a:tc>
                <a:tc>
                  <a:txBody>
                    <a:bodyPr/>
                    <a:lstStyle/>
                    <a:p>
                      <a:r>
                        <a:rPr lang="en-US" sz="1600" dirty="0" smtClean="0"/>
                        <a:t>Supports</a:t>
                      </a:r>
                      <a:endParaRPr lang="en-US" sz="1600" dirty="0"/>
                    </a:p>
                  </a:txBody>
                  <a:tcPr/>
                </a:tc>
              </a:tr>
            </a:tbl>
          </a:graphicData>
        </a:graphic>
      </p:graphicFrame>
      <p:sp>
        <p:nvSpPr>
          <p:cNvPr id="6" name="TextBox 5"/>
          <p:cNvSpPr txBox="1"/>
          <p:nvPr/>
        </p:nvSpPr>
        <p:spPr>
          <a:xfrm>
            <a:off x="457200" y="5638800"/>
            <a:ext cx="7315200" cy="861774"/>
          </a:xfrm>
          <a:prstGeom prst="rect">
            <a:avLst/>
          </a:prstGeom>
          <a:noFill/>
        </p:spPr>
        <p:txBody>
          <a:bodyPr wrap="square" rtlCol="0">
            <a:spAutoFit/>
          </a:bodyPr>
          <a:lstStyle/>
          <a:p>
            <a:pPr algn="ctr"/>
            <a:r>
              <a:rPr lang="en-US" sz="1600" b="1" smtClean="0"/>
              <a:t>Agreeableness results of study on 150 individual selected from diverse background between age  groups 17-69 both male and female. </a:t>
            </a:r>
          </a:p>
          <a:p>
            <a:endParaRPr lang="en-US" dirty="0"/>
          </a:p>
        </p:txBody>
      </p:sp>
      <p:sp>
        <p:nvSpPr>
          <p:cNvPr id="7" name="Rounded Rectangular Callout 6"/>
          <p:cNvSpPr/>
          <p:nvPr/>
        </p:nvSpPr>
        <p:spPr>
          <a:xfrm>
            <a:off x="2819400" y="4267200"/>
            <a:ext cx="5791200" cy="2286000"/>
          </a:xfrm>
          <a:prstGeom prst="wedgeRoundRectCallout">
            <a:avLst/>
          </a:prstGeom>
          <a:scene3d>
            <a:camera prst="orthographicFront">
              <a:rot lat="10800000" lon="0" rev="0"/>
            </a:camera>
            <a:lightRig rig="threePt" dir="t"/>
          </a:scene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nvGraphicFramePr>
        <p:xfrm>
          <a:off x="3200400" y="4953000"/>
          <a:ext cx="5029200" cy="1497330"/>
        </p:xfrm>
        <a:graphic>
          <a:graphicData uri="http://schemas.openxmlformats.org/drawingml/2006/table">
            <a:tbl>
              <a:tblPr firstRow="1" bandRow="1">
                <a:tableStyleId>{BDBED569-4797-4DF1-A0F4-6AAB3CD982D8}</a:tableStyleId>
              </a:tblPr>
              <a:tblGrid>
                <a:gridCol w="1629177"/>
                <a:gridCol w="708338"/>
                <a:gridCol w="680005"/>
                <a:gridCol w="1005840"/>
                <a:gridCol w="1005840"/>
              </a:tblGrid>
              <a:tr h="370840">
                <a:tc>
                  <a:txBody>
                    <a:bodyPr/>
                    <a:lstStyle/>
                    <a:p>
                      <a:pPr fontAlgn="base"/>
                      <a:r>
                        <a:rPr lang="en-US" u="none" strike="noStrike" dirty="0" smtClean="0"/>
                        <a:t>Personified</a:t>
                      </a:r>
                      <a:r>
                        <a:rPr lang="en-US" u="none" strike="noStrike" baseline="0" dirty="0" smtClean="0"/>
                        <a:t> as</a:t>
                      </a:r>
                      <a:r>
                        <a:rPr lang="en-US" u="none" strike="noStrike" dirty="0" smtClean="0"/>
                        <a:t> </a:t>
                      </a:r>
                      <a:endParaRPr lang="en-US" b="0" i="0" u="none" strike="noStrike" dirty="0">
                        <a:solidFill>
                          <a:srgbClr val="000000"/>
                        </a:solidFill>
                        <a:latin typeface="Arial"/>
                      </a:endParaRPr>
                    </a:p>
                  </a:txBody>
                  <a:tcPr marL="66675" marR="66675" marT="66675" marB="66675"/>
                </a:tc>
                <a:tc>
                  <a:txBody>
                    <a:bodyPr/>
                    <a:lstStyle/>
                    <a:p>
                      <a:pPr fontAlgn="t"/>
                      <a:r>
                        <a:rPr lang="en-US" u="none" strike="noStrike" dirty="0"/>
                        <a:t>Mean</a:t>
                      </a:r>
                      <a:endParaRPr lang="en-US" dirty="0"/>
                    </a:p>
                  </a:txBody>
                  <a:tcPr marL="66675" marR="66675" marT="66675" marB="66675"/>
                </a:tc>
                <a:tc>
                  <a:txBody>
                    <a:bodyPr/>
                    <a:lstStyle/>
                    <a:p>
                      <a:pPr fontAlgn="t"/>
                      <a:r>
                        <a:rPr lang="en-US" u="none" strike="noStrike" dirty="0"/>
                        <a:t>N</a:t>
                      </a:r>
                      <a:endParaRPr lang="en-US" dirty="0"/>
                    </a:p>
                  </a:txBody>
                  <a:tcPr marL="66675" marR="66675" marT="66675" marB="66675"/>
                </a:tc>
                <a:tc>
                  <a:txBody>
                    <a:bodyPr/>
                    <a:lstStyle/>
                    <a:p>
                      <a:pPr fontAlgn="t"/>
                      <a:r>
                        <a:rPr lang="en-US" u="none" strike="noStrike" dirty="0"/>
                        <a:t>Std. </a:t>
                      </a:r>
                      <a:r>
                        <a:rPr lang="en-US" u="none" strike="noStrike" dirty="0" smtClean="0"/>
                        <a:t>Dev.</a:t>
                      </a:r>
                      <a:endParaRPr lang="en-US" dirty="0"/>
                    </a:p>
                  </a:txBody>
                  <a:tcPr marL="66675" marR="66675" marT="66675" marB="66675"/>
                </a:tc>
                <a:tc>
                  <a:txBody>
                    <a:bodyPr/>
                    <a:lstStyle/>
                    <a:p>
                      <a:pPr fontAlgn="t"/>
                      <a:r>
                        <a:rPr lang="en-US" u="none" strike="noStrike" dirty="0"/>
                        <a:t>Std. </a:t>
                      </a:r>
                      <a:r>
                        <a:rPr lang="en-US" u="none" strike="noStrike" dirty="0" smtClean="0"/>
                        <a:t>Error</a:t>
                      </a:r>
                      <a:endParaRPr lang="en-US" dirty="0"/>
                    </a:p>
                  </a:txBody>
                  <a:tcPr marL="66675" marR="66675" marT="66675" marB="66675"/>
                </a:tc>
              </a:tr>
              <a:tr h="370840">
                <a:tc>
                  <a:txBody>
                    <a:bodyPr/>
                    <a:lstStyle/>
                    <a:p>
                      <a:pPr fontAlgn="t"/>
                      <a:r>
                        <a:rPr lang="en-US" u="none" strike="noStrike" dirty="0" smtClean="0"/>
                        <a:t> </a:t>
                      </a:r>
                      <a:r>
                        <a:rPr lang="en-US" u="none" strike="noStrike" dirty="0"/>
                        <a:t>Villager</a:t>
                      </a:r>
                      <a:endParaRPr lang="en-US" dirty="0"/>
                    </a:p>
                  </a:txBody>
                  <a:tcPr marL="66675" marR="66675" marT="66675" marB="66675"/>
                </a:tc>
                <a:tc>
                  <a:txBody>
                    <a:bodyPr/>
                    <a:lstStyle/>
                    <a:p>
                      <a:pPr fontAlgn="t"/>
                      <a:r>
                        <a:rPr lang="en-US" u="none" strike="noStrike"/>
                        <a:t>1.80</a:t>
                      </a:r>
                      <a:endParaRPr lang="en-US"/>
                    </a:p>
                  </a:txBody>
                  <a:tcPr marL="66675" marR="66675" marT="66675" marB="66675"/>
                </a:tc>
                <a:tc>
                  <a:txBody>
                    <a:bodyPr/>
                    <a:lstStyle/>
                    <a:p>
                      <a:pPr fontAlgn="t"/>
                      <a:r>
                        <a:rPr lang="en-US" u="none" strike="noStrike" dirty="0"/>
                        <a:t>150</a:t>
                      </a:r>
                      <a:endParaRPr lang="en-US" dirty="0"/>
                    </a:p>
                  </a:txBody>
                  <a:tcPr marL="66675" marR="66675" marT="66675" marB="66675"/>
                </a:tc>
                <a:tc>
                  <a:txBody>
                    <a:bodyPr/>
                    <a:lstStyle/>
                    <a:p>
                      <a:pPr fontAlgn="t"/>
                      <a:r>
                        <a:rPr lang="en-US" u="none" strike="noStrike"/>
                        <a:t>1.056</a:t>
                      </a:r>
                      <a:endParaRPr lang="en-US"/>
                    </a:p>
                  </a:txBody>
                  <a:tcPr marL="66675" marR="66675" marT="66675" marB="66675"/>
                </a:tc>
                <a:tc>
                  <a:txBody>
                    <a:bodyPr/>
                    <a:lstStyle/>
                    <a:p>
                      <a:pPr fontAlgn="t"/>
                      <a:r>
                        <a:rPr lang="en-US" u="none" strike="noStrike"/>
                        <a:t>0.086</a:t>
                      </a:r>
                      <a:endParaRPr lang="en-US"/>
                    </a:p>
                  </a:txBody>
                  <a:tcPr marL="66675" marR="66675" marT="66675" marB="66675"/>
                </a:tc>
              </a:tr>
              <a:tr h="370840">
                <a:tc>
                  <a:txBody>
                    <a:bodyPr/>
                    <a:lstStyle/>
                    <a:p>
                      <a:pPr fontAlgn="t"/>
                      <a:r>
                        <a:rPr lang="en-US" u="none" strike="noStrike" dirty="0" smtClean="0"/>
                        <a:t>Employee</a:t>
                      </a:r>
                      <a:endParaRPr lang="en-US" dirty="0"/>
                    </a:p>
                  </a:txBody>
                  <a:tcPr marL="66675" marR="66675" marT="66675" marB="66675"/>
                </a:tc>
                <a:tc>
                  <a:txBody>
                    <a:bodyPr/>
                    <a:lstStyle/>
                    <a:p>
                      <a:pPr fontAlgn="t"/>
                      <a:r>
                        <a:rPr lang="en-US" u="none" strike="noStrike" dirty="0"/>
                        <a:t>3.39</a:t>
                      </a:r>
                      <a:endParaRPr lang="en-US" dirty="0"/>
                    </a:p>
                  </a:txBody>
                  <a:tcPr marL="66675" marR="66675" marT="66675" marB="66675"/>
                </a:tc>
                <a:tc>
                  <a:txBody>
                    <a:bodyPr/>
                    <a:lstStyle/>
                    <a:p>
                      <a:pPr fontAlgn="t"/>
                      <a:r>
                        <a:rPr lang="en-US" u="none" strike="noStrike" dirty="0"/>
                        <a:t>150</a:t>
                      </a:r>
                      <a:endParaRPr lang="en-US" dirty="0"/>
                    </a:p>
                  </a:txBody>
                  <a:tcPr marL="66675" marR="66675" marT="66675" marB="66675"/>
                </a:tc>
                <a:tc>
                  <a:txBody>
                    <a:bodyPr/>
                    <a:lstStyle/>
                    <a:p>
                      <a:pPr fontAlgn="t"/>
                      <a:r>
                        <a:rPr lang="en-US" u="none" strike="noStrike"/>
                        <a:t>1.129</a:t>
                      </a:r>
                      <a:endParaRPr lang="en-US"/>
                    </a:p>
                  </a:txBody>
                  <a:tcPr marL="66675" marR="66675" marT="66675" marB="66675"/>
                </a:tc>
                <a:tc>
                  <a:txBody>
                    <a:bodyPr/>
                    <a:lstStyle/>
                    <a:p>
                      <a:pPr fontAlgn="t"/>
                      <a:r>
                        <a:rPr lang="en-US" u="none" strike="noStrike" dirty="0"/>
                        <a:t>0.92</a:t>
                      </a:r>
                      <a:endParaRPr lang="en-US" dirty="0"/>
                    </a:p>
                  </a:txBody>
                  <a:tcPr marL="66675" marR="66675" marT="66675" marB="66675"/>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457200" y="1609416"/>
            <a:ext cx="7696200" cy="5248584"/>
          </a:xfrm>
        </p:spPr>
        <p:txBody>
          <a:bodyPr>
            <a:normAutofit fontScale="77500" lnSpcReduction="20000"/>
          </a:bodyPr>
          <a:lstStyle/>
          <a:p>
            <a:r>
              <a:rPr lang="en-US" sz="3100" dirty="0" smtClean="0"/>
              <a:t>Independent Samples T test of values on Gender</a:t>
            </a:r>
          </a:p>
          <a:p>
            <a:pPr lvl="1"/>
            <a:r>
              <a:rPr lang="en-US" sz="2800" dirty="0" smtClean="0"/>
              <a:t>No significant results except power (significance: 0.04) </a:t>
            </a:r>
          </a:p>
          <a:p>
            <a:pPr lvl="1"/>
            <a:r>
              <a:rPr lang="en-US" sz="2800" dirty="0" smtClean="0"/>
              <a:t>Males are more power oriented than the females which complies with the other studies.</a:t>
            </a:r>
          </a:p>
          <a:p>
            <a:endParaRPr lang="en-US" sz="2800" b="1" dirty="0" smtClean="0"/>
          </a:p>
          <a:p>
            <a:r>
              <a:rPr lang="en-US" sz="3100" dirty="0" smtClean="0"/>
              <a:t>Effect of time frame on people’s decision</a:t>
            </a:r>
          </a:p>
          <a:p>
            <a:pPr lvl="1" fontAlgn="base"/>
            <a:r>
              <a:rPr lang="en-US" sz="2800" dirty="0" smtClean="0"/>
              <a:t>Two situations were compared in the questionnaire:</a:t>
            </a:r>
          </a:p>
          <a:p>
            <a:pPr lvl="2" fontAlgn="base"/>
            <a:r>
              <a:rPr lang="en-US" sz="2300" b="1" dirty="0" smtClean="0"/>
              <a:t>No time limit</a:t>
            </a:r>
            <a:r>
              <a:rPr lang="en-US" sz="2300" dirty="0" smtClean="0"/>
              <a:t>. </a:t>
            </a:r>
            <a:r>
              <a:rPr lang="en-US" sz="2300" dirty="0" err="1" smtClean="0"/>
              <a:t>Eg</a:t>
            </a:r>
            <a:r>
              <a:rPr lang="en-US" sz="2300" dirty="0" smtClean="0"/>
              <a:t>. Women reservation in parliament</a:t>
            </a:r>
          </a:p>
          <a:p>
            <a:pPr lvl="2" fontAlgn="base"/>
            <a:r>
              <a:rPr lang="en-US" sz="2300" b="1" dirty="0" smtClean="0"/>
              <a:t>Fixed time limit</a:t>
            </a:r>
            <a:r>
              <a:rPr lang="en-US" sz="2300" dirty="0" smtClean="0"/>
              <a:t>. </a:t>
            </a:r>
            <a:r>
              <a:rPr lang="en-US" sz="2300" dirty="0" err="1" smtClean="0"/>
              <a:t>Eg</a:t>
            </a:r>
            <a:r>
              <a:rPr lang="en-US" sz="2300" dirty="0" smtClean="0"/>
              <a:t>. Women reservation in parliament for 5 yrs </a:t>
            </a:r>
          </a:p>
          <a:p>
            <a:pPr lvl="1" fontAlgn="base"/>
            <a:endParaRPr lang="en-US" sz="2800" dirty="0" smtClean="0"/>
          </a:p>
          <a:p>
            <a:pPr lvl="1" fontAlgn="base"/>
            <a:r>
              <a:rPr lang="en-US" sz="2800" b="1" dirty="0" smtClean="0"/>
              <a:t>Hypothesis:</a:t>
            </a:r>
            <a:r>
              <a:rPr lang="en-US" sz="2800" dirty="0" smtClean="0"/>
              <a:t> It was expected that the agreeableness of the people will increase when the duration of time is fixed as it would become easier to analyze the consequences of the results that they are making. </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39000" cy="1143000"/>
          </a:xfrm>
        </p:spPr>
        <p:txBody>
          <a:bodyPr/>
          <a:lstStyle/>
          <a:p>
            <a:r>
              <a:rPr lang="en-US" dirty="0" smtClean="0"/>
              <a:t>observations</a:t>
            </a:r>
            <a:endParaRPr lang="en-US" dirty="0"/>
          </a:p>
        </p:txBody>
      </p:sp>
      <p:graphicFrame>
        <p:nvGraphicFramePr>
          <p:cNvPr id="4" name="Content Placeholder 3"/>
          <p:cNvGraphicFramePr>
            <a:graphicFrameLocks noGrp="1"/>
          </p:cNvGraphicFramePr>
          <p:nvPr>
            <p:ph idx="1"/>
          </p:nvPr>
        </p:nvGraphicFramePr>
        <p:xfrm>
          <a:off x="381000" y="1609725"/>
          <a:ext cx="7467600" cy="4084320"/>
        </p:xfrm>
        <a:graphic>
          <a:graphicData uri="http://schemas.openxmlformats.org/drawingml/2006/table">
            <a:tbl>
              <a:tblPr firstRow="1" bandRow="1">
                <a:tableStyleId>{D27102A9-8310-4765-A935-A1911B00CA55}</a:tableStyleId>
              </a:tblPr>
              <a:tblGrid>
                <a:gridCol w="786063"/>
                <a:gridCol w="4323347"/>
                <a:gridCol w="628851"/>
                <a:gridCol w="943276"/>
                <a:gridCol w="786063"/>
              </a:tblGrid>
              <a:tr h="370840">
                <a:tc>
                  <a:txBody>
                    <a:bodyPr/>
                    <a:lstStyle/>
                    <a:p>
                      <a:pPr fontAlgn="t"/>
                      <a:r>
                        <a:rPr lang="en-US" u="none" strike="noStrike" dirty="0"/>
                        <a:t>S. No</a:t>
                      </a:r>
                      <a:endParaRPr lang="en-US" dirty="0"/>
                    </a:p>
                  </a:txBody>
                  <a:tcPr marL="66675" marR="66675" marT="66675" marB="66675"/>
                </a:tc>
                <a:tc>
                  <a:txBody>
                    <a:bodyPr/>
                    <a:lstStyle/>
                    <a:p>
                      <a:pPr algn="ctr" fontAlgn="t"/>
                      <a:r>
                        <a:rPr lang="en-US" u="none" strike="noStrike" dirty="0"/>
                        <a:t>Situation/Pair</a:t>
                      </a:r>
                      <a:endParaRPr lang="en-US" dirty="0"/>
                    </a:p>
                  </a:txBody>
                  <a:tcPr marL="66675" marR="66675" marT="66675" marB="66675"/>
                </a:tc>
                <a:tc>
                  <a:txBody>
                    <a:bodyPr/>
                    <a:lstStyle/>
                    <a:p>
                      <a:pPr algn="ctr" fontAlgn="t"/>
                      <a:r>
                        <a:rPr lang="en-US" u="none" strike="noStrike"/>
                        <a:t>N</a:t>
                      </a:r>
                      <a:endParaRPr lang="en-US"/>
                    </a:p>
                  </a:txBody>
                  <a:tcPr marL="66675" marR="66675" marT="66675" marB="66675"/>
                </a:tc>
                <a:tc>
                  <a:txBody>
                    <a:bodyPr/>
                    <a:lstStyle/>
                    <a:p>
                      <a:pPr algn="ctr" fontAlgn="t"/>
                      <a:r>
                        <a:rPr lang="en-US" u="none" strike="noStrike"/>
                        <a:t>t</a:t>
                      </a:r>
                      <a:endParaRPr lang="en-US"/>
                    </a:p>
                  </a:txBody>
                  <a:tcPr marL="66675" marR="66675" marT="66675" marB="66675"/>
                </a:tc>
                <a:tc>
                  <a:txBody>
                    <a:bodyPr/>
                    <a:lstStyle/>
                    <a:p>
                      <a:pPr algn="ctr" fontAlgn="t"/>
                      <a:r>
                        <a:rPr lang="en-US" u="none" strike="noStrike" dirty="0" smtClean="0"/>
                        <a:t>Sig</a:t>
                      </a:r>
                      <a:endParaRPr lang="en-US" dirty="0"/>
                    </a:p>
                  </a:txBody>
                  <a:tcPr marL="66675" marR="66675" marT="66675" marB="66675"/>
                </a:tc>
              </a:tr>
              <a:tr h="370840">
                <a:tc>
                  <a:txBody>
                    <a:bodyPr/>
                    <a:lstStyle/>
                    <a:p>
                      <a:pPr fontAlgn="t"/>
                      <a:r>
                        <a:rPr lang="en-US" u="none" strike="noStrike"/>
                        <a:t>Pair 1</a:t>
                      </a:r>
                      <a:endParaRPr lang="en-US"/>
                    </a:p>
                  </a:txBody>
                  <a:tcPr marL="66675" marR="66675" marT="66675" marB="66675"/>
                </a:tc>
                <a:tc>
                  <a:txBody>
                    <a:bodyPr/>
                    <a:lstStyle/>
                    <a:p>
                      <a:pPr fontAlgn="t"/>
                      <a:r>
                        <a:rPr lang="en-US" u="none" strike="noStrike" dirty="0"/>
                        <a:t>Women Reservation </a:t>
                      </a:r>
                      <a:r>
                        <a:rPr lang="en-US" u="none" strike="noStrike" dirty="0" smtClean="0"/>
                        <a:t> and</a:t>
                      </a:r>
                      <a:r>
                        <a:rPr lang="en-US" u="none" strike="noStrike" baseline="0" dirty="0" smtClean="0"/>
                        <a:t> </a:t>
                      </a:r>
                      <a:r>
                        <a:rPr lang="en-US" u="none" strike="noStrike" dirty="0" smtClean="0"/>
                        <a:t>Women Reservation with</a:t>
                      </a:r>
                      <a:r>
                        <a:rPr lang="en-US" u="none" strike="noStrike" baseline="0" dirty="0" smtClean="0"/>
                        <a:t> fixed time</a:t>
                      </a:r>
                      <a:endParaRPr lang="en-US" dirty="0"/>
                    </a:p>
                  </a:txBody>
                  <a:tcPr marL="66675" marR="66675" marT="66675" marB="66675"/>
                </a:tc>
                <a:tc>
                  <a:txBody>
                    <a:bodyPr/>
                    <a:lstStyle/>
                    <a:p>
                      <a:pPr fontAlgn="t"/>
                      <a:r>
                        <a:rPr lang="en-US" u="none" strike="noStrike"/>
                        <a:t>149</a:t>
                      </a:r>
                      <a:endParaRPr lang="en-US"/>
                    </a:p>
                  </a:txBody>
                  <a:tcPr marL="66675" marR="66675" marT="66675" marB="66675"/>
                </a:tc>
                <a:tc>
                  <a:txBody>
                    <a:bodyPr/>
                    <a:lstStyle/>
                    <a:p>
                      <a:pPr fontAlgn="t"/>
                      <a:r>
                        <a:rPr lang="en-US" u="none" strike="noStrike"/>
                        <a:t>-6.717</a:t>
                      </a:r>
                      <a:endParaRPr lang="en-US"/>
                    </a:p>
                  </a:txBody>
                  <a:tcPr marL="66675" marR="66675" marT="66675" marB="66675"/>
                </a:tc>
                <a:tc>
                  <a:txBody>
                    <a:bodyPr/>
                    <a:lstStyle/>
                    <a:p>
                      <a:pPr fontAlgn="t"/>
                      <a:r>
                        <a:rPr lang="en-US" u="none" strike="noStrike"/>
                        <a:t>0.000</a:t>
                      </a:r>
                      <a:endParaRPr lang="en-US"/>
                    </a:p>
                  </a:txBody>
                  <a:tcPr marL="66675" marR="66675" marT="66675" marB="66675"/>
                </a:tc>
              </a:tr>
              <a:tr h="370840">
                <a:tc>
                  <a:txBody>
                    <a:bodyPr/>
                    <a:lstStyle/>
                    <a:p>
                      <a:pPr fontAlgn="t"/>
                      <a:r>
                        <a:rPr lang="en-US" u="none" strike="noStrike"/>
                        <a:t>Pair 2</a:t>
                      </a:r>
                      <a:endParaRPr lang="en-US"/>
                    </a:p>
                  </a:txBody>
                  <a:tcPr marL="66675" marR="66675" marT="66675" marB="66675"/>
                </a:tc>
                <a:tc>
                  <a:txBody>
                    <a:bodyPr/>
                    <a:lstStyle/>
                    <a:p>
                      <a:pPr fontAlgn="t"/>
                      <a:r>
                        <a:rPr lang="en-US" u="none" strike="noStrike" dirty="0"/>
                        <a:t>Caste Reservation and Caste reservation </a:t>
                      </a:r>
                      <a:r>
                        <a:rPr lang="en-US" u="none" strike="noStrike" baseline="0" dirty="0" smtClean="0"/>
                        <a:t> over fixed time</a:t>
                      </a:r>
                      <a:endParaRPr lang="en-US" dirty="0"/>
                    </a:p>
                  </a:txBody>
                  <a:tcPr marL="66675" marR="66675" marT="66675" marB="66675"/>
                </a:tc>
                <a:tc>
                  <a:txBody>
                    <a:bodyPr/>
                    <a:lstStyle/>
                    <a:p>
                      <a:pPr fontAlgn="t"/>
                      <a:r>
                        <a:rPr lang="en-US" u="none" strike="noStrike"/>
                        <a:t>150</a:t>
                      </a:r>
                      <a:endParaRPr lang="en-US"/>
                    </a:p>
                  </a:txBody>
                  <a:tcPr marL="66675" marR="66675" marT="66675" marB="66675"/>
                </a:tc>
                <a:tc>
                  <a:txBody>
                    <a:bodyPr/>
                    <a:lstStyle/>
                    <a:p>
                      <a:pPr fontAlgn="t"/>
                      <a:r>
                        <a:rPr lang="en-US" u="none" strike="noStrike"/>
                        <a:t>-6.005</a:t>
                      </a:r>
                      <a:endParaRPr lang="en-US"/>
                    </a:p>
                  </a:txBody>
                  <a:tcPr marL="66675" marR="66675" marT="66675" marB="66675"/>
                </a:tc>
                <a:tc>
                  <a:txBody>
                    <a:bodyPr/>
                    <a:lstStyle/>
                    <a:p>
                      <a:pPr fontAlgn="t"/>
                      <a:r>
                        <a:rPr lang="en-US" u="none" strike="noStrike"/>
                        <a:t>0.000</a:t>
                      </a:r>
                      <a:endParaRPr lang="en-US"/>
                    </a:p>
                  </a:txBody>
                  <a:tcPr marL="66675" marR="66675" marT="66675" marB="66675"/>
                </a:tc>
              </a:tr>
              <a:tr h="370840">
                <a:tc>
                  <a:txBody>
                    <a:bodyPr/>
                    <a:lstStyle/>
                    <a:p>
                      <a:pPr fontAlgn="t"/>
                      <a:r>
                        <a:rPr lang="en-US" u="none" strike="noStrike"/>
                        <a:t>Pair 3</a:t>
                      </a:r>
                      <a:endParaRPr lang="en-US"/>
                    </a:p>
                  </a:txBody>
                  <a:tcPr marL="66675" marR="66675" marT="66675" marB="66675"/>
                </a:tc>
                <a:tc>
                  <a:txBody>
                    <a:bodyPr/>
                    <a:lstStyle/>
                    <a:p>
                      <a:pPr fontAlgn="t"/>
                      <a:r>
                        <a:rPr lang="en-US" u="none" strike="noStrike" dirty="0"/>
                        <a:t>Village Relocation and Village Relocation Time</a:t>
                      </a:r>
                      <a:endParaRPr lang="en-US" dirty="0"/>
                    </a:p>
                  </a:txBody>
                  <a:tcPr marL="66675" marR="66675" marT="66675" marB="66675"/>
                </a:tc>
                <a:tc>
                  <a:txBody>
                    <a:bodyPr/>
                    <a:lstStyle/>
                    <a:p>
                      <a:pPr fontAlgn="t"/>
                      <a:r>
                        <a:rPr lang="en-US" u="none" strike="noStrike" dirty="0"/>
                        <a:t>148</a:t>
                      </a:r>
                      <a:endParaRPr lang="en-US" dirty="0"/>
                    </a:p>
                  </a:txBody>
                  <a:tcPr marL="66675" marR="66675" marT="66675" marB="66675"/>
                </a:tc>
                <a:tc>
                  <a:txBody>
                    <a:bodyPr/>
                    <a:lstStyle/>
                    <a:p>
                      <a:pPr fontAlgn="t"/>
                      <a:r>
                        <a:rPr lang="en-US" u="none" strike="noStrike" dirty="0"/>
                        <a:t>-1.900</a:t>
                      </a:r>
                      <a:endParaRPr lang="en-US" dirty="0"/>
                    </a:p>
                  </a:txBody>
                  <a:tcPr marL="66675" marR="66675" marT="66675" marB="66675"/>
                </a:tc>
                <a:tc>
                  <a:txBody>
                    <a:bodyPr/>
                    <a:lstStyle/>
                    <a:p>
                      <a:pPr fontAlgn="t"/>
                      <a:r>
                        <a:rPr lang="en-US" u="none" strike="noStrike"/>
                        <a:t>0.059</a:t>
                      </a:r>
                      <a:endParaRPr lang="en-US"/>
                    </a:p>
                  </a:txBody>
                  <a:tcPr marL="66675" marR="66675" marT="66675" marB="66675"/>
                </a:tc>
              </a:tr>
              <a:tr h="370840">
                <a:tc>
                  <a:txBody>
                    <a:bodyPr/>
                    <a:lstStyle/>
                    <a:p>
                      <a:pPr fontAlgn="t"/>
                      <a:r>
                        <a:rPr lang="en-US" u="none" strike="noStrike"/>
                        <a:t>Pair 4</a:t>
                      </a:r>
                      <a:endParaRPr lang="en-US"/>
                    </a:p>
                  </a:txBody>
                  <a:tcPr marL="66675" marR="66675" marT="66675" marB="66675"/>
                </a:tc>
                <a:tc>
                  <a:txBody>
                    <a:bodyPr/>
                    <a:lstStyle/>
                    <a:p>
                      <a:pPr fontAlgn="t"/>
                      <a:r>
                        <a:rPr lang="en-US" u="none" strike="noStrike" dirty="0"/>
                        <a:t>Mining </a:t>
                      </a:r>
                      <a:r>
                        <a:rPr lang="en-US" u="none" strike="noStrike" dirty="0" smtClean="0"/>
                        <a:t>Villager, </a:t>
                      </a:r>
                      <a:r>
                        <a:rPr lang="en-US" u="none" strike="noStrike" dirty="0"/>
                        <a:t>Mining Villager Time</a:t>
                      </a:r>
                      <a:endParaRPr lang="en-US" dirty="0"/>
                    </a:p>
                  </a:txBody>
                  <a:tcPr marL="66675" marR="66675" marT="66675" marB="66675"/>
                </a:tc>
                <a:tc>
                  <a:txBody>
                    <a:bodyPr/>
                    <a:lstStyle/>
                    <a:p>
                      <a:pPr fontAlgn="t"/>
                      <a:r>
                        <a:rPr lang="en-US" u="none" strike="noStrike" dirty="0"/>
                        <a:t>147</a:t>
                      </a:r>
                      <a:endParaRPr lang="en-US" dirty="0"/>
                    </a:p>
                  </a:txBody>
                  <a:tcPr marL="66675" marR="66675" marT="66675" marB="66675"/>
                </a:tc>
                <a:tc>
                  <a:txBody>
                    <a:bodyPr/>
                    <a:lstStyle/>
                    <a:p>
                      <a:pPr fontAlgn="t"/>
                      <a:r>
                        <a:rPr lang="en-US" u="none" strike="noStrike" dirty="0"/>
                        <a:t>-7.431</a:t>
                      </a:r>
                      <a:endParaRPr lang="en-US" dirty="0"/>
                    </a:p>
                  </a:txBody>
                  <a:tcPr marL="66675" marR="66675" marT="66675" marB="66675"/>
                </a:tc>
                <a:tc>
                  <a:txBody>
                    <a:bodyPr/>
                    <a:lstStyle/>
                    <a:p>
                      <a:pPr fontAlgn="t"/>
                      <a:r>
                        <a:rPr lang="en-US" u="none" strike="noStrike"/>
                        <a:t>0.000</a:t>
                      </a:r>
                      <a:endParaRPr lang="en-US"/>
                    </a:p>
                  </a:txBody>
                  <a:tcPr marL="66675" marR="66675" marT="66675" marB="66675"/>
                </a:tc>
              </a:tr>
              <a:tr h="370840">
                <a:tc>
                  <a:txBody>
                    <a:bodyPr/>
                    <a:lstStyle/>
                    <a:p>
                      <a:pPr fontAlgn="t"/>
                      <a:r>
                        <a:rPr lang="en-US" u="none" strike="noStrike" dirty="0"/>
                        <a:t>Pair 5</a:t>
                      </a:r>
                      <a:endParaRPr lang="en-US" dirty="0"/>
                    </a:p>
                  </a:txBody>
                  <a:tcPr marL="66675" marR="66675" marT="66675" marB="66675"/>
                </a:tc>
                <a:tc>
                  <a:txBody>
                    <a:bodyPr/>
                    <a:lstStyle/>
                    <a:p>
                      <a:pPr fontAlgn="t"/>
                      <a:r>
                        <a:rPr lang="en-US" u="none" strike="noStrike" dirty="0"/>
                        <a:t>Mining </a:t>
                      </a:r>
                      <a:r>
                        <a:rPr lang="en-US" u="none" strike="noStrike" dirty="0" smtClean="0"/>
                        <a:t>Employee,</a:t>
                      </a:r>
                      <a:r>
                        <a:rPr lang="en-US" u="none" strike="noStrike" baseline="0" dirty="0" smtClean="0"/>
                        <a:t> </a:t>
                      </a:r>
                      <a:r>
                        <a:rPr lang="en-US" u="none" strike="noStrike" dirty="0" smtClean="0"/>
                        <a:t>Mining </a:t>
                      </a:r>
                      <a:r>
                        <a:rPr lang="en-US" u="none" strike="noStrike" dirty="0"/>
                        <a:t>Employee </a:t>
                      </a:r>
                      <a:r>
                        <a:rPr lang="en-US" u="none" strike="noStrike" dirty="0" smtClean="0"/>
                        <a:t>Time</a:t>
                      </a:r>
                      <a:endParaRPr lang="en-US" dirty="0"/>
                    </a:p>
                  </a:txBody>
                  <a:tcPr marL="66675" marR="66675" marT="66675" marB="66675"/>
                </a:tc>
                <a:tc>
                  <a:txBody>
                    <a:bodyPr/>
                    <a:lstStyle/>
                    <a:p>
                      <a:pPr fontAlgn="t"/>
                      <a:r>
                        <a:rPr lang="en-US" u="none" strike="noStrike"/>
                        <a:t>150</a:t>
                      </a:r>
                      <a:endParaRPr lang="en-US"/>
                    </a:p>
                  </a:txBody>
                  <a:tcPr marL="66675" marR="66675" marT="66675" marB="66675"/>
                </a:tc>
                <a:tc>
                  <a:txBody>
                    <a:bodyPr/>
                    <a:lstStyle/>
                    <a:p>
                      <a:pPr fontAlgn="t"/>
                      <a:r>
                        <a:rPr lang="en-US" u="none" strike="noStrike" dirty="0"/>
                        <a:t>-6.045</a:t>
                      </a:r>
                      <a:endParaRPr lang="en-US" dirty="0"/>
                    </a:p>
                  </a:txBody>
                  <a:tcPr marL="66675" marR="66675" marT="66675" marB="66675"/>
                </a:tc>
                <a:tc>
                  <a:txBody>
                    <a:bodyPr/>
                    <a:lstStyle/>
                    <a:p>
                      <a:pPr fontAlgn="t"/>
                      <a:r>
                        <a:rPr lang="en-US" u="none" strike="noStrike"/>
                        <a:t>0.000</a:t>
                      </a:r>
                      <a:endParaRPr lang="en-US"/>
                    </a:p>
                  </a:txBody>
                  <a:tcPr marL="66675" marR="66675" marT="66675" marB="66675"/>
                </a:tc>
              </a:tr>
              <a:tr h="370840">
                <a:tc>
                  <a:txBody>
                    <a:bodyPr/>
                    <a:lstStyle/>
                    <a:p>
                      <a:pPr fontAlgn="t"/>
                      <a:r>
                        <a:rPr lang="en-US" u="none" strike="noStrike" dirty="0"/>
                        <a:t>Pair 6</a:t>
                      </a:r>
                      <a:endParaRPr lang="en-US" dirty="0"/>
                    </a:p>
                  </a:txBody>
                  <a:tcPr marL="66675" marR="66675" marT="66675" marB="66675"/>
                </a:tc>
                <a:tc>
                  <a:txBody>
                    <a:bodyPr/>
                    <a:lstStyle/>
                    <a:p>
                      <a:pPr fontAlgn="t"/>
                      <a:r>
                        <a:rPr lang="en-US" u="none" strike="noStrike" dirty="0" smtClean="0"/>
                        <a:t>Car, </a:t>
                      </a:r>
                      <a:r>
                        <a:rPr lang="en-US" u="none" strike="noStrike" dirty="0"/>
                        <a:t>Car Time</a:t>
                      </a:r>
                      <a:endParaRPr lang="en-US" dirty="0"/>
                    </a:p>
                  </a:txBody>
                  <a:tcPr marL="66675" marR="66675" marT="66675" marB="66675"/>
                </a:tc>
                <a:tc>
                  <a:txBody>
                    <a:bodyPr/>
                    <a:lstStyle/>
                    <a:p>
                      <a:pPr fontAlgn="t"/>
                      <a:r>
                        <a:rPr lang="en-US" u="none" strike="noStrike"/>
                        <a:t>149</a:t>
                      </a:r>
                      <a:endParaRPr lang="en-US"/>
                    </a:p>
                  </a:txBody>
                  <a:tcPr marL="66675" marR="66675" marT="66675" marB="66675"/>
                </a:tc>
                <a:tc>
                  <a:txBody>
                    <a:bodyPr/>
                    <a:lstStyle/>
                    <a:p>
                      <a:pPr fontAlgn="t"/>
                      <a:r>
                        <a:rPr lang="en-US" u="none" strike="noStrike" dirty="0"/>
                        <a:t>-1.654</a:t>
                      </a:r>
                      <a:endParaRPr lang="en-US" dirty="0"/>
                    </a:p>
                  </a:txBody>
                  <a:tcPr marL="66675" marR="66675" marT="66675" marB="66675"/>
                </a:tc>
                <a:tc>
                  <a:txBody>
                    <a:bodyPr/>
                    <a:lstStyle/>
                    <a:p>
                      <a:pPr fontAlgn="t"/>
                      <a:r>
                        <a:rPr lang="en-US" u="none" strike="noStrike"/>
                        <a:t>0.100</a:t>
                      </a:r>
                      <a:endParaRPr lang="en-US"/>
                    </a:p>
                  </a:txBody>
                  <a:tcPr marL="66675" marR="66675" marT="66675" marB="66675"/>
                </a:tc>
              </a:tr>
              <a:tr h="370840">
                <a:tc>
                  <a:txBody>
                    <a:bodyPr/>
                    <a:lstStyle/>
                    <a:p>
                      <a:pPr fontAlgn="t"/>
                      <a:r>
                        <a:rPr lang="en-US" u="none" strike="noStrike"/>
                        <a:t>Pair 7</a:t>
                      </a:r>
                      <a:endParaRPr lang="en-US"/>
                    </a:p>
                  </a:txBody>
                  <a:tcPr marL="66675" marR="66675" marT="66675" marB="66675"/>
                </a:tc>
                <a:tc>
                  <a:txBody>
                    <a:bodyPr/>
                    <a:lstStyle/>
                    <a:p>
                      <a:pPr fontAlgn="t"/>
                      <a:r>
                        <a:rPr lang="en-US" u="none" strike="noStrike" dirty="0" smtClean="0"/>
                        <a:t>Riots</a:t>
                      </a:r>
                      <a:r>
                        <a:rPr lang="en-US" u="none" strike="noStrike" baseline="0" dirty="0" smtClean="0"/>
                        <a:t>,</a:t>
                      </a:r>
                      <a:r>
                        <a:rPr lang="en-US" u="none" strike="noStrike" dirty="0" smtClean="0"/>
                        <a:t> </a:t>
                      </a:r>
                      <a:r>
                        <a:rPr lang="en-US" u="none" strike="noStrike" dirty="0"/>
                        <a:t>Riots time</a:t>
                      </a:r>
                      <a:endParaRPr lang="en-US" dirty="0"/>
                    </a:p>
                  </a:txBody>
                  <a:tcPr marL="66675" marR="66675" marT="66675" marB="66675"/>
                </a:tc>
                <a:tc>
                  <a:txBody>
                    <a:bodyPr/>
                    <a:lstStyle/>
                    <a:p>
                      <a:pPr fontAlgn="t"/>
                      <a:r>
                        <a:rPr lang="en-US" u="none" strike="noStrike"/>
                        <a:t>149</a:t>
                      </a:r>
                      <a:endParaRPr lang="en-US"/>
                    </a:p>
                  </a:txBody>
                  <a:tcPr marL="66675" marR="66675" marT="66675" marB="66675"/>
                </a:tc>
                <a:tc>
                  <a:txBody>
                    <a:bodyPr/>
                    <a:lstStyle/>
                    <a:p>
                      <a:pPr fontAlgn="t"/>
                      <a:r>
                        <a:rPr lang="en-US" u="none" strike="noStrike" dirty="0"/>
                        <a:t>-5.477</a:t>
                      </a:r>
                      <a:endParaRPr lang="en-US" dirty="0"/>
                    </a:p>
                  </a:txBody>
                  <a:tcPr marL="66675" marR="66675" marT="66675" marB="66675"/>
                </a:tc>
                <a:tc>
                  <a:txBody>
                    <a:bodyPr/>
                    <a:lstStyle/>
                    <a:p>
                      <a:pPr fontAlgn="t"/>
                      <a:r>
                        <a:rPr lang="en-US" u="none" strike="noStrike" dirty="0"/>
                        <a:t>0.000</a:t>
                      </a:r>
                      <a:endParaRPr lang="en-US" dirty="0"/>
                    </a:p>
                  </a:txBody>
                  <a:tcPr marL="66675" marR="66675" marT="66675" marB="66675"/>
                </a:tc>
              </a:tr>
            </a:tbl>
          </a:graphicData>
        </a:graphic>
      </p:graphicFrame>
      <p:sp>
        <p:nvSpPr>
          <p:cNvPr id="5" name="TextBox 4"/>
          <p:cNvSpPr txBox="1"/>
          <p:nvPr/>
        </p:nvSpPr>
        <p:spPr>
          <a:xfrm>
            <a:off x="304800" y="5791200"/>
            <a:ext cx="7543800" cy="923330"/>
          </a:xfrm>
          <a:prstGeom prst="rect">
            <a:avLst/>
          </a:prstGeom>
          <a:noFill/>
        </p:spPr>
        <p:txBody>
          <a:bodyPr wrap="square" rtlCol="0">
            <a:spAutoFit/>
          </a:bodyPr>
          <a:lstStyle/>
          <a:p>
            <a:pPr algn="ctr"/>
            <a:r>
              <a:rPr lang="en-US" b="1" dirty="0" smtClean="0"/>
              <a:t>Paired Samples T Test: Significance in answers of</a:t>
            </a:r>
          </a:p>
          <a:p>
            <a:pPr algn="ctr"/>
            <a:r>
              <a:rPr lang="en-US" b="1" dirty="0" smtClean="0"/>
              <a:t> each case with and without time limit </a:t>
            </a:r>
            <a:br>
              <a:rPr lang="en-US" b="1" dirty="0" smtClean="0"/>
            </a:br>
            <a:endParaRPr lang="en-US" b="1" dirty="0"/>
          </a:p>
        </p:txBody>
      </p:sp>
      <p:sp>
        <p:nvSpPr>
          <p:cNvPr id="7" name="TextBox 6"/>
          <p:cNvSpPr txBox="1"/>
          <p:nvPr/>
        </p:nvSpPr>
        <p:spPr>
          <a:xfrm>
            <a:off x="3200400" y="5410200"/>
            <a:ext cx="4648200"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u="sng" dirty="0" smtClean="0">
                <a:solidFill>
                  <a:schemeClr val="accent4">
                    <a:lumMod val="50000"/>
                  </a:schemeClr>
                </a:solidFill>
              </a:rPr>
              <a:t>INFERENCE</a:t>
            </a:r>
          </a:p>
          <a:p>
            <a:pPr algn="ctr"/>
            <a:r>
              <a:rPr lang="en-US" sz="1600" b="1" dirty="0" smtClean="0">
                <a:solidFill>
                  <a:schemeClr val="tx2">
                    <a:lumMod val="75000"/>
                  </a:schemeClr>
                </a:solidFill>
              </a:rPr>
              <a:t>Since sig value &lt; 0.5 and t is negative, answer value increase significantly with time. </a:t>
            </a:r>
          </a:p>
          <a:p>
            <a:pPr algn="ctr"/>
            <a:r>
              <a:rPr lang="en-US" sz="1600" b="1" dirty="0" smtClean="0">
                <a:solidFill>
                  <a:schemeClr val="accent4">
                    <a:lumMod val="50000"/>
                  </a:schemeClr>
                </a:solidFill>
              </a:rPr>
              <a:t>Supports the hypothesis.</a:t>
            </a:r>
            <a:endParaRPr lang="en-US" sz="1600" b="1"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3352800"/>
            <a:ext cx="3429000" cy="2057400"/>
          </a:xfrm>
        </p:spPr>
        <p:txBody>
          <a:bodyPr>
            <a:normAutofit/>
          </a:bodyPr>
          <a:lstStyle/>
          <a:p>
            <a:r>
              <a:rPr lang="en-US" sz="4400" dirty="0" smtClean="0"/>
              <a:t>OBJECTIVES</a:t>
            </a:r>
            <a:endParaRPr lang="en-US" sz="4400" dirty="0"/>
          </a:p>
        </p:txBody>
      </p:sp>
      <p:pic>
        <p:nvPicPr>
          <p:cNvPr id="1030" name="Picture 6" descr="http://www.clipartguide.com/_named_clipart_images/0511-1009-1319-0462_Black_and_White_Cartoon_of_a_Stressed_Out_Guy_with_the_Word_Overload_clipart_image.jpg"/>
          <p:cNvPicPr>
            <a:picLocks noGrp="1" noChangeAspect="1" noChangeArrowheads="1"/>
          </p:cNvPicPr>
          <p:nvPr>
            <p:ph type="pic" idx="1"/>
          </p:nvPr>
        </p:nvPicPr>
        <p:blipFill>
          <a:blip r:embed="rId3"/>
          <a:srcRect l="11557" r="11557"/>
          <a:stretch>
            <a:fillRect/>
          </a:stretch>
        </p:blipFill>
        <p:spPr bwMode="auto">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33400" y="228600"/>
          <a:ext cx="7086600" cy="6389370"/>
        </p:xfrm>
        <a:graphic>
          <a:graphicData uri="http://schemas.openxmlformats.org/drawingml/2006/table">
            <a:tbl>
              <a:tblPr firstRow="1" bandRow="1">
                <a:tableStyleId>{D27102A9-8310-4765-A935-A1911B00CA55}</a:tableStyleId>
              </a:tblPr>
              <a:tblGrid>
                <a:gridCol w="691376"/>
                <a:gridCol w="2823117"/>
                <a:gridCol w="760513"/>
                <a:gridCol w="1405797"/>
                <a:gridCol w="1405797"/>
              </a:tblGrid>
              <a:tr h="407670">
                <a:tc>
                  <a:txBody>
                    <a:bodyPr/>
                    <a:lstStyle/>
                    <a:p>
                      <a:pPr fontAlgn="base"/>
                      <a:r>
                        <a:rPr lang="en-US" sz="1600" u="none" strike="noStrike" dirty="0" err="1" smtClean="0"/>
                        <a:t>S.No</a:t>
                      </a:r>
                      <a:r>
                        <a:rPr lang="en-US" sz="1600" u="none" strike="noStrike" dirty="0" smtClean="0"/>
                        <a:t>.</a:t>
                      </a:r>
                      <a:endParaRPr lang="en-US" sz="1600" b="1" i="0" u="none" strike="noStrike" dirty="0">
                        <a:solidFill>
                          <a:srgbClr val="000000"/>
                        </a:solidFill>
                        <a:latin typeface="Arial"/>
                      </a:endParaRPr>
                    </a:p>
                  </a:txBody>
                  <a:tcPr marL="66675" marR="66675" marT="66675" marB="66675"/>
                </a:tc>
                <a:tc>
                  <a:txBody>
                    <a:bodyPr/>
                    <a:lstStyle/>
                    <a:p>
                      <a:pPr fontAlgn="t"/>
                      <a:r>
                        <a:rPr lang="en-US" sz="1600" u="none" strike="noStrike" dirty="0"/>
                        <a:t>Situation</a:t>
                      </a:r>
                      <a:endParaRPr lang="en-US" sz="1600" b="1" dirty="0"/>
                    </a:p>
                  </a:txBody>
                  <a:tcPr marL="66675" marR="66675" marT="66675" marB="66675"/>
                </a:tc>
                <a:tc>
                  <a:txBody>
                    <a:bodyPr/>
                    <a:lstStyle/>
                    <a:p>
                      <a:pPr fontAlgn="t"/>
                      <a:r>
                        <a:rPr lang="en-US" sz="1600" u="none" strike="noStrike"/>
                        <a:t>Mean</a:t>
                      </a:r>
                      <a:endParaRPr lang="en-US" sz="1600" b="1"/>
                    </a:p>
                  </a:txBody>
                  <a:tcPr marL="66675" marR="66675" marT="66675" marB="66675"/>
                </a:tc>
                <a:tc>
                  <a:txBody>
                    <a:bodyPr/>
                    <a:lstStyle/>
                    <a:p>
                      <a:pPr fontAlgn="t"/>
                      <a:r>
                        <a:rPr lang="en-US" sz="1600" u="none" strike="noStrike"/>
                        <a:t>Std. Deviation</a:t>
                      </a:r>
                      <a:endParaRPr lang="en-US" sz="1600" b="1"/>
                    </a:p>
                  </a:txBody>
                  <a:tcPr marL="66675" marR="66675" marT="66675" marB="66675"/>
                </a:tc>
                <a:tc>
                  <a:txBody>
                    <a:bodyPr/>
                    <a:lstStyle/>
                    <a:p>
                      <a:pPr fontAlgn="t"/>
                      <a:r>
                        <a:rPr lang="en-US" sz="1600" u="none" strike="noStrike" dirty="0"/>
                        <a:t>Std. Error Mean</a:t>
                      </a:r>
                      <a:endParaRPr lang="en-US" sz="1600" b="1" dirty="0"/>
                    </a:p>
                  </a:txBody>
                  <a:tcPr marL="66675" marR="66675" marT="66675" marB="66675"/>
                </a:tc>
              </a:tr>
              <a:tr h="370840">
                <a:tc>
                  <a:txBody>
                    <a:bodyPr/>
                    <a:lstStyle/>
                    <a:p>
                      <a:pPr fontAlgn="t"/>
                      <a:r>
                        <a:rPr lang="en-US" sz="1600" u="none" strike="noStrike" dirty="0"/>
                        <a:t>Pair 1</a:t>
                      </a:r>
                      <a:endParaRPr lang="en-US" sz="1600" dirty="0"/>
                    </a:p>
                  </a:txBody>
                  <a:tcPr marL="66675" marR="66675" marT="66675" marB="66675"/>
                </a:tc>
                <a:tc>
                  <a:txBody>
                    <a:bodyPr/>
                    <a:lstStyle/>
                    <a:p>
                      <a:pPr fontAlgn="t"/>
                      <a:r>
                        <a:rPr lang="en-US" sz="1600" u="none" strike="noStrike" dirty="0"/>
                        <a:t>Women </a:t>
                      </a:r>
                      <a:r>
                        <a:rPr lang="en-US" sz="1600" u="none" strike="noStrike" dirty="0" smtClean="0"/>
                        <a:t>Reservation</a:t>
                      </a:r>
                      <a:endParaRPr lang="en-US" sz="1600" dirty="0"/>
                    </a:p>
                  </a:txBody>
                  <a:tcPr marL="66675" marR="66675" marT="66675" marB="66675"/>
                </a:tc>
                <a:tc>
                  <a:txBody>
                    <a:bodyPr/>
                    <a:lstStyle/>
                    <a:p>
                      <a:pPr fontAlgn="t"/>
                      <a:r>
                        <a:rPr lang="en-US" sz="1600" u="none" strike="noStrike"/>
                        <a:t>2.73</a:t>
                      </a:r>
                      <a:endParaRPr lang="en-US" sz="1600"/>
                    </a:p>
                  </a:txBody>
                  <a:tcPr marL="66675" marR="66675" marT="66675" marB="66675"/>
                </a:tc>
                <a:tc>
                  <a:txBody>
                    <a:bodyPr/>
                    <a:lstStyle/>
                    <a:p>
                      <a:pPr fontAlgn="t"/>
                      <a:r>
                        <a:rPr lang="en-US" sz="1600" u="none" strike="noStrike"/>
                        <a:t>1.050</a:t>
                      </a:r>
                      <a:endParaRPr lang="en-US" sz="1600"/>
                    </a:p>
                  </a:txBody>
                  <a:tcPr marL="66675" marR="66675" marT="66675" marB="66675"/>
                </a:tc>
                <a:tc>
                  <a:txBody>
                    <a:bodyPr/>
                    <a:lstStyle/>
                    <a:p>
                      <a:pPr fontAlgn="t"/>
                      <a:r>
                        <a:rPr lang="en-US" sz="1600" u="none" strike="noStrike"/>
                        <a:t>.086</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dirty="0"/>
                        <a:t>Women </a:t>
                      </a:r>
                      <a:r>
                        <a:rPr lang="en-US" sz="1600" u="none" strike="noStrike" dirty="0" smtClean="0"/>
                        <a:t>Reservation</a:t>
                      </a:r>
                      <a:r>
                        <a:rPr lang="en-US" sz="1600" u="none" strike="noStrike" baseline="0" dirty="0" smtClean="0"/>
                        <a:t> </a:t>
                      </a:r>
                      <a:r>
                        <a:rPr lang="en-US" sz="1600" u="none" strike="noStrike" dirty="0" smtClean="0"/>
                        <a:t>With </a:t>
                      </a:r>
                      <a:r>
                        <a:rPr lang="en-US" sz="1600" u="none" strike="noStrike" dirty="0"/>
                        <a:t>Time</a:t>
                      </a:r>
                      <a:endParaRPr lang="en-US" sz="1600" dirty="0"/>
                    </a:p>
                  </a:txBody>
                  <a:tcPr marL="66675" marR="66675" marT="66675" marB="66675"/>
                </a:tc>
                <a:tc>
                  <a:txBody>
                    <a:bodyPr/>
                    <a:lstStyle/>
                    <a:p>
                      <a:pPr fontAlgn="t"/>
                      <a:r>
                        <a:rPr lang="en-US" sz="1600" u="none" strike="noStrike" dirty="0"/>
                        <a:t>3.52</a:t>
                      </a:r>
                      <a:endParaRPr lang="en-US" sz="1600" dirty="0"/>
                    </a:p>
                  </a:txBody>
                  <a:tcPr marL="66675" marR="66675" marT="66675" marB="66675"/>
                </a:tc>
                <a:tc>
                  <a:txBody>
                    <a:bodyPr/>
                    <a:lstStyle/>
                    <a:p>
                      <a:pPr fontAlgn="t"/>
                      <a:r>
                        <a:rPr lang="en-US" sz="1600" u="none" strike="noStrike"/>
                        <a:t>1.239</a:t>
                      </a:r>
                      <a:endParaRPr lang="en-US" sz="1600"/>
                    </a:p>
                  </a:txBody>
                  <a:tcPr marL="66675" marR="66675" marT="66675" marB="66675"/>
                </a:tc>
                <a:tc>
                  <a:txBody>
                    <a:bodyPr/>
                    <a:lstStyle/>
                    <a:p>
                      <a:pPr fontAlgn="t"/>
                      <a:r>
                        <a:rPr lang="en-US" sz="1600" u="none" strike="noStrike" dirty="0"/>
                        <a:t>.101</a:t>
                      </a:r>
                      <a:endParaRPr lang="en-US" sz="1600" dirty="0"/>
                    </a:p>
                  </a:txBody>
                  <a:tcPr marL="66675" marR="66675" marT="66675" marB="66675"/>
                </a:tc>
              </a:tr>
              <a:tr h="370840">
                <a:tc>
                  <a:txBody>
                    <a:bodyPr/>
                    <a:lstStyle/>
                    <a:p>
                      <a:pPr fontAlgn="t"/>
                      <a:r>
                        <a:rPr lang="en-US" sz="1600" u="none" strike="noStrike"/>
                        <a:t>Pair 2</a:t>
                      </a:r>
                      <a:endParaRPr lang="en-US" sz="1600"/>
                    </a:p>
                  </a:txBody>
                  <a:tcPr marL="66675" marR="66675" marT="66675" marB="66675"/>
                </a:tc>
                <a:tc>
                  <a:txBody>
                    <a:bodyPr/>
                    <a:lstStyle/>
                    <a:p>
                      <a:pPr fontAlgn="t"/>
                      <a:r>
                        <a:rPr lang="en-US" sz="1600" u="none" strike="noStrike"/>
                        <a:t>Caste Reservation</a:t>
                      </a:r>
                      <a:endParaRPr lang="en-US" sz="1600"/>
                    </a:p>
                  </a:txBody>
                  <a:tcPr marL="66675" marR="66675" marT="66675" marB="66675"/>
                </a:tc>
                <a:tc>
                  <a:txBody>
                    <a:bodyPr/>
                    <a:lstStyle/>
                    <a:p>
                      <a:pPr fontAlgn="t"/>
                      <a:r>
                        <a:rPr lang="en-US" sz="1600" u="none" strike="noStrike"/>
                        <a:t>1.75</a:t>
                      </a:r>
                      <a:endParaRPr lang="en-US" sz="1600"/>
                    </a:p>
                  </a:txBody>
                  <a:tcPr marL="66675" marR="66675" marT="66675" marB="66675"/>
                </a:tc>
                <a:tc>
                  <a:txBody>
                    <a:bodyPr/>
                    <a:lstStyle/>
                    <a:p>
                      <a:pPr fontAlgn="t"/>
                      <a:r>
                        <a:rPr lang="en-US" sz="1600" u="none" strike="noStrike"/>
                        <a:t>1.279</a:t>
                      </a:r>
                      <a:endParaRPr lang="en-US" sz="1600"/>
                    </a:p>
                  </a:txBody>
                  <a:tcPr marL="66675" marR="66675" marT="66675" marB="66675"/>
                </a:tc>
                <a:tc>
                  <a:txBody>
                    <a:bodyPr/>
                    <a:lstStyle/>
                    <a:p>
                      <a:pPr fontAlgn="t"/>
                      <a:r>
                        <a:rPr lang="en-US" sz="1600" u="none" strike="noStrike"/>
                        <a:t>.104</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dirty="0"/>
                        <a:t>Caste Reservation Time Variation</a:t>
                      </a:r>
                      <a:endParaRPr lang="en-US" sz="1600" dirty="0"/>
                    </a:p>
                  </a:txBody>
                  <a:tcPr marL="66675" marR="66675" marT="66675" marB="66675"/>
                </a:tc>
                <a:tc>
                  <a:txBody>
                    <a:bodyPr/>
                    <a:lstStyle/>
                    <a:p>
                      <a:pPr fontAlgn="t"/>
                      <a:r>
                        <a:rPr lang="en-US" sz="1600" u="none" strike="noStrike"/>
                        <a:t>2.43</a:t>
                      </a:r>
                      <a:endParaRPr lang="en-US" sz="1600"/>
                    </a:p>
                  </a:txBody>
                  <a:tcPr marL="66675" marR="66675" marT="66675" marB="66675"/>
                </a:tc>
                <a:tc>
                  <a:txBody>
                    <a:bodyPr/>
                    <a:lstStyle/>
                    <a:p>
                      <a:pPr fontAlgn="t"/>
                      <a:r>
                        <a:rPr lang="en-US" sz="1600" u="none" strike="noStrike"/>
                        <a:t>1.382</a:t>
                      </a:r>
                      <a:endParaRPr lang="en-US" sz="1600"/>
                    </a:p>
                  </a:txBody>
                  <a:tcPr marL="66675" marR="66675" marT="66675" marB="66675"/>
                </a:tc>
                <a:tc>
                  <a:txBody>
                    <a:bodyPr/>
                    <a:lstStyle/>
                    <a:p>
                      <a:pPr fontAlgn="t"/>
                      <a:r>
                        <a:rPr lang="en-US" sz="1600" u="none" strike="noStrike"/>
                        <a:t>.113</a:t>
                      </a:r>
                      <a:endParaRPr lang="en-US" sz="1600"/>
                    </a:p>
                  </a:txBody>
                  <a:tcPr marL="66675" marR="66675" marT="66675" marB="66675"/>
                </a:tc>
              </a:tr>
              <a:tr h="370840">
                <a:tc>
                  <a:txBody>
                    <a:bodyPr/>
                    <a:lstStyle/>
                    <a:p>
                      <a:pPr fontAlgn="t"/>
                      <a:r>
                        <a:rPr lang="en-US" sz="1600" u="none" strike="noStrike"/>
                        <a:t>Pair 3</a:t>
                      </a:r>
                      <a:endParaRPr lang="en-US" sz="1600"/>
                    </a:p>
                  </a:txBody>
                  <a:tcPr marL="66675" marR="66675" marT="66675" marB="66675"/>
                </a:tc>
                <a:tc>
                  <a:txBody>
                    <a:bodyPr/>
                    <a:lstStyle/>
                    <a:p>
                      <a:pPr fontAlgn="t"/>
                      <a:r>
                        <a:rPr lang="en-US" sz="1600" u="none" strike="noStrike" dirty="0"/>
                        <a:t>Village Relocation</a:t>
                      </a:r>
                      <a:endParaRPr lang="en-US" sz="1600" dirty="0"/>
                    </a:p>
                  </a:txBody>
                  <a:tcPr marL="66675" marR="66675" marT="66675" marB="66675"/>
                </a:tc>
                <a:tc>
                  <a:txBody>
                    <a:bodyPr/>
                    <a:lstStyle/>
                    <a:p>
                      <a:pPr fontAlgn="t"/>
                      <a:r>
                        <a:rPr lang="en-US" sz="1600" u="none" strike="noStrike"/>
                        <a:t>3.07</a:t>
                      </a:r>
                      <a:endParaRPr lang="en-US" sz="1600"/>
                    </a:p>
                  </a:txBody>
                  <a:tcPr marL="66675" marR="66675" marT="66675" marB="66675"/>
                </a:tc>
                <a:tc>
                  <a:txBody>
                    <a:bodyPr/>
                    <a:lstStyle/>
                    <a:p>
                      <a:pPr fontAlgn="t"/>
                      <a:r>
                        <a:rPr lang="en-US" sz="1600" u="none" strike="noStrike"/>
                        <a:t>1.070</a:t>
                      </a:r>
                      <a:endParaRPr lang="en-US" sz="1600"/>
                    </a:p>
                  </a:txBody>
                  <a:tcPr marL="66675" marR="66675" marT="66675" marB="66675"/>
                </a:tc>
                <a:tc>
                  <a:txBody>
                    <a:bodyPr/>
                    <a:lstStyle/>
                    <a:p>
                      <a:pPr fontAlgn="t"/>
                      <a:r>
                        <a:rPr lang="en-US" sz="1600" u="none" strike="noStrike"/>
                        <a:t>.088</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a:t>Village Relocation Time</a:t>
                      </a:r>
                      <a:endParaRPr lang="en-US" sz="1600"/>
                    </a:p>
                  </a:txBody>
                  <a:tcPr marL="66675" marR="66675" marT="66675" marB="66675"/>
                </a:tc>
                <a:tc>
                  <a:txBody>
                    <a:bodyPr/>
                    <a:lstStyle/>
                    <a:p>
                      <a:pPr fontAlgn="t"/>
                      <a:r>
                        <a:rPr lang="en-US" sz="1600" u="none" strike="noStrike"/>
                        <a:t>3.30</a:t>
                      </a:r>
                      <a:endParaRPr lang="en-US" sz="1600"/>
                    </a:p>
                  </a:txBody>
                  <a:tcPr marL="66675" marR="66675" marT="66675" marB="66675"/>
                </a:tc>
                <a:tc>
                  <a:txBody>
                    <a:bodyPr/>
                    <a:lstStyle/>
                    <a:p>
                      <a:pPr fontAlgn="t"/>
                      <a:r>
                        <a:rPr lang="en-US" sz="1600" u="none" strike="noStrike"/>
                        <a:t>1.436</a:t>
                      </a:r>
                      <a:endParaRPr lang="en-US" sz="1600"/>
                    </a:p>
                  </a:txBody>
                  <a:tcPr marL="66675" marR="66675" marT="66675" marB="66675"/>
                </a:tc>
                <a:tc>
                  <a:txBody>
                    <a:bodyPr/>
                    <a:lstStyle/>
                    <a:p>
                      <a:pPr fontAlgn="t"/>
                      <a:r>
                        <a:rPr lang="en-US" sz="1600" u="none" strike="noStrike"/>
                        <a:t>.118</a:t>
                      </a:r>
                      <a:endParaRPr lang="en-US" sz="1600"/>
                    </a:p>
                  </a:txBody>
                  <a:tcPr marL="66675" marR="66675" marT="66675" marB="66675"/>
                </a:tc>
              </a:tr>
              <a:tr h="370840">
                <a:tc>
                  <a:txBody>
                    <a:bodyPr/>
                    <a:lstStyle/>
                    <a:p>
                      <a:pPr fontAlgn="t"/>
                      <a:r>
                        <a:rPr lang="en-US" sz="1600" u="none" strike="noStrike"/>
                        <a:t>Pair 4</a:t>
                      </a:r>
                      <a:endParaRPr lang="en-US" sz="1600"/>
                    </a:p>
                  </a:txBody>
                  <a:tcPr marL="66675" marR="66675" marT="66675" marB="66675"/>
                </a:tc>
                <a:tc>
                  <a:txBody>
                    <a:bodyPr/>
                    <a:lstStyle/>
                    <a:p>
                      <a:pPr fontAlgn="t"/>
                      <a:r>
                        <a:rPr lang="en-US" sz="1600" u="none" strike="noStrike"/>
                        <a:t>Mining Villager</a:t>
                      </a:r>
                      <a:endParaRPr lang="en-US" sz="1600"/>
                    </a:p>
                  </a:txBody>
                  <a:tcPr marL="66675" marR="66675" marT="66675" marB="66675"/>
                </a:tc>
                <a:tc>
                  <a:txBody>
                    <a:bodyPr/>
                    <a:lstStyle/>
                    <a:p>
                      <a:pPr fontAlgn="t"/>
                      <a:r>
                        <a:rPr lang="en-US" sz="1600" u="none" strike="noStrike"/>
                        <a:t>1.78</a:t>
                      </a:r>
                      <a:endParaRPr lang="en-US" sz="1600"/>
                    </a:p>
                  </a:txBody>
                  <a:tcPr marL="66675" marR="66675" marT="66675" marB="66675"/>
                </a:tc>
                <a:tc>
                  <a:txBody>
                    <a:bodyPr/>
                    <a:lstStyle/>
                    <a:p>
                      <a:pPr fontAlgn="t"/>
                      <a:r>
                        <a:rPr lang="en-US" sz="1600" u="none" strike="noStrike"/>
                        <a:t>1.050</a:t>
                      </a:r>
                      <a:endParaRPr lang="en-US" sz="1600"/>
                    </a:p>
                  </a:txBody>
                  <a:tcPr marL="66675" marR="66675" marT="66675" marB="66675"/>
                </a:tc>
                <a:tc>
                  <a:txBody>
                    <a:bodyPr/>
                    <a:lstStyle/>
                    <a:p>
                      <a:pPr fontAlgn="t"/>
                      <a:r>
                        <a:rPr lang="en-US" sz="1600" u="none" strike="noStrike"/>
                        <a:t>.087</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a:t>Mining Villager Time</a:t>
                      </a:r>
                      <a:endParaRPr lang="en-US" sz="1600"/>
                    </a:p>
                  </a:txBody>
                  <a:tcPr marL="66675" marR="66675" marT="66675" marB="66675"/>
                </a:tc>
                <a:tc>
                  <a:txBody>
                    <a:bodyPr/>
                    <a:lstStyle/>
                    <a:p>
                      <a:pPr fontAlgn="t"/>
                      <a:r>
                        <a:rPr lang="en-US" sz="1600" u="none" strike="noStrike"/>
                        <a:t>2.48</a:t>
                      </a:r>
                      <a:endParaRPr lang="en-US" sz="1600"/>
                    </a:p>
                  </a:txBody>
                  <a:tcPr marL="66675" marR="66675" marT="66675" marB="66675"/>
                </a:tc>
                <a:tc>
                  <a:txBody>
                    <a:bodyPr/>
                    <a:lstStyle/>
                    <a:p>
                      <a:pPr fontAlgn="t"/>
                      <a:r>
                        <a:rPr lang="en-US" sz="1600" u="none" strike="noStrike"/>
                        <a:t>1.119</a:t>
                      </a:r>
                      <a:endParaRPr lang="en-US" sz="1600"/>
                    </a:p>
                  </a:txBody>
                  <a:tcPr marL="66675" marR="66675" marT="66675" marB="66675"/>
                </a:tc>
                <a:tc>
                  <a:txBody>
                    <a:bodyPr/>
                    <a:lstStyle/>
                    <a:p>
                      <a:pPr fontAlgn="t"/>
                      <a:r>
                        <a:rPr lang="en-US" sz="1600" u="none" strike="noStrike"/>
                        <a:t>.092</a:t>
                      </a:r>
                      <a:endParaRPr lang="en-US" sz="1600"/>
                    </a:p>
                  </a:txBody>
                  <a:tcPr marL="66675" marR="66675" marT="66675" marB="66675"/>
                </a:tc>
              </a:tr>
              <a:tr h="370840">
                <a:tc>
                  <a:txBody>
                    <a:bodyPr/>
                    <a:lstStyle/>
                    <a:p>
                      <a:pPr fontAlgn="t"/>
                      <a:r>
                        <a:rPr lang="en-US" sz="1600" u="none" strike="noStrike"/>
                        <a:t>Pair 5</a:t>
                      </a:r>
                      <a:endParaRPr lang="en-US" sz="1600"/>
                    </a:p>
                  </a:txBody>
                  <a:tcPr marL="66675" marR="66675" marT="66675" marB="66675"/>
                </a:tc>
                <a:tc>
                  <a:txBody>
                    <a:bodyPr/>
                    <a:lstStyle/>
                    <a:p>
                      <a:pPr fontAlgn="t"/>
                      <a:r>
                        <a:rPr lang="en-US" sz="1600" u="none" strike="noStrike"/>
                        <a:t>Mining Employee</a:t>
                      </a:r>
                      <a:endParaRPr lang="en-US" sz="1600"/>
                    </a:p>
                  </a:txBody>
                  <a:tcPr marL="66675" marR="66675" marT="66675" marB="66675"/>
                </a:tc>
                <a:tc>
                  <a:txBody>
                    <a:bodyPr/>
                    <a:lstStyle/>
                    <a:p>
                      <a:pPr fontAlgn="t"/>
                      <a:r>
                        <a:rPr lang="en-US" sz="1600" u="none" strike="noStrike"/>
                        <a:t>3.39</a:t>
                      </a:r>
                      <a:endParaRPr lang="en-US" sz="1600"/>
                    </a:p>
                  </a:txBody>
                  <a:tcPr marL="66675" marR="66675" marT="66675" marB="66675"/>
                </a:tc>
                <a:tc>
                  <a:txBody>
                    <a:bodyPr/>
                    <a:lstStyle/>
                    <a:p>
                      <a:pPr fontAlgn="t"/>
                      <a:r>
                        <a:rPr lang="en-US" sz="1600" u="none" strike="noStrike"/>
                        <a:t>1.129</a:t>
                      </a:r>
                      <a:endParaRPr lang="en-US" sz="1600"/>
                    </a:p>
                  </a:txBody>
                  <a:tcPr marL="66675" marR="66675" marT="66675" marB="66675"/>
                </a:tc>
                <a:tc>
                  <a:txBody>
                    <a:bodyPr/>
                    <a:lstStyle/>
                    <a:p>
                      <a:pPr fontAlgn="t"/>
                      <a:r>
                        <a:rPr lang="en-US" sz="1600" u="none" strike="noStrike"/>
                        <a:t>.092</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a:t>Mining Employee Time</a:t>
                      </a:r>
                      <a:endParaRPr lang="en-US" sz="1600"/>
                    </a:p>
                  </a:txBody>
                  <a:tcPr marL="66675" marR="66675" marT="66675" marB="66675"/>
                </a:tc>
                <a:tc>
                  <a:txBody>
                    <a:bodyPr/>
                    <a:lstStyle/>
                    <a:p>
                      <a:pPr fontAlgn="t"/>
                      <a:r>
                        <a:rPr lang="en-US" sz="1600" u="none" strike="noStrike"/>
                        <a:t>3.83</a:t>
                      </a:r>
                      <a:endParaRPr lang="en-US" sz="1600"/>
                    </a:p>
                  </a:txBody>
                  <a:tcPr marL="66675" marR="66675" marT="66675" marB="66675"/>
                </a:tc>
                <a:tc>
                  <a:txBody>
                    <a:bodyPr/>
                    <a:lstStyle/>
                    <a:p>
                      <a:pPr fontAlgn="t"/>
                      <a:r>
                        <a:rPr lang="en-US" sz="1600" u="none" strike="noStrike"/>
                        <a:t>1.169</a:t>
                      </a:r>
                      <a:endParaRPr lang="en-US" sz="1600"/>
                    </a:p>
                  </a:txBody>
                  <a:tcPr marL="66675" marR="66675" marT="66675" marB="66675"/>
                </a:tc>
                <a:tc>
                  <a:txBody>
                    <a:bodyPr/>
                    <a:lstStyle/>
                    <a:p>
                      <a:pPr fontAlgn="t"/>
                      <a:r>
                        <a:rPr lang="en-US" sz="1600" u="none" strike="noStrike"/>
                        <a:t>.095</a:t>
                      </a:r>
                      <a:endParaRPr lang="en-US" sz="1600"/>
                    </a:p>
                  </a:txBody>
                  <a:tcPr marL="66675" marR="66675" marT="66675" marB="66675"/>
                </a:tc>
              </a:tr>
              <a:tr h="370840">
                <a:tc>
                  <a:txBody>
                    <a:bodyPr/>
                    <a:lstStyle/>
                    <a:p>
                      <a:pPr fontAlgn="t"/>
                      <a:r>
                        <a:rPr lang="en-US" sz="1600" u="none" strike="noStrike"/>
                        <a:t>Pair 6</a:t>
                      </a:r>
                      <a:endParaRPr lang="en-US" sz="1600"/>
                    </a:p>
                  </a:txBody>
                  <a:tcPr marL="66675" marR="66675" marT="66675" marB="66675"/>
                </a:tc>
                <a:tc>
                  <a:txBody>
                    <a:bodyPr/>
                    <a:lstStyle/>
                    <a:p>
                      <a:pPr fontAlgn="t"/>
                      <a:r>
                        <a:rPr lang="en-US" sz="1600" u="none" strike="noStrike"/>
                        <a:t>Car</a:t>
                      </a:r>
                      <a:endParaRPr lang="en-US" sz="1600"/>
                    </a:p>
                  </a:txBody>
                  <a:tcPr marL="66675" marR="66675" marT="66675" marB="66675"/>
                </a:tc>
                <a:tc>
                  <a:txBody>
                    <a:bodyPr/>
                    <a:lstStyle/>
                    <a:p>
                      <a:pPr fontAlgn="t"/>
                      <a:r>
                        <a:rPr lang="en-US" sz="1600" u="none" strike="noStrike"/>
                        <a:t>2.36</a:t>
                      </a:r>
                      <a:endParaRPr lang="en-US" sz="1600"/>
                    </a:p>
                  </a:txBody>
                  <a:tcPr marL="66675" marR="66675" marT="66675" marB="66675"/>
                </a:tc>
                <a:tc>
                  <a:txBody>
                    <a:bodyPr/>
                    <a:lstStyle/>
                    <a:p>
                      <a:pPr fontAlgn="t"/>
                      <a:r>
                        <a:rPr lang="en-US" sz="1600" u="none" strike="noStrike"/>
                        <a:t>1.231</a:t>
                      </a:r>
                      <a:endParaRPr lang="en-US" sz="1600"/>
                    </a:p>
                  </a:txBody>
                  <a:tcPr marL="66675" marR="66675" marT="66675" marB="66675"/>
                </a:tc>
                <a:tc>
                  <a:txBody>
                    <a:bodyPr/>
                    <a:lstStyle/>
                    <a:p>
                      <a:pPr fontAlgn="t"/>
                      <a:r>
                        <a:rPr lang="en-US" sz="1600" u="none" strike="noStrike"/>
                        <a:t>.101</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a:t>Car Time</a:t>
                      </a:r>
                      <a:endParaRPr lang="en-US" sz="1600"/>
                    </a:p>
                  </a:txBody>
                  <a:tcPr marL="66675" marR="66675" marT="66675" marB="66675"/>
                </a:tc>
                <a:tc>
                  <a:txBody>
                    <a:bodyPr/>
                    <a:lstStyle/>
                    <a:p>
                      <a:pPr fontAlgn="t"/>
                      <a:r>
                        <a:rPr lang="en-US" sz="1600" u="none" strike="noStrike"/>
                        <a:t>2.50</a:t>
                      </a:r>
                      <a:endParaRPr lang="en-US" sz="1600"/>
                    </a:p>
                  </a:txBody>
                  <a:tcPr marL="66675" marR="66675" marT="66675" marB="66675"/>
                </a:tc>
                <a:tc>
                  <a:txBody>
                    <a:bodyPr/>
                    <a:lstStyle/>
                    <a:p>
                      <a:pPr fontAlgn="t"/>
                      <a:r>
                        <a:rPr lang="en-US" sz="1600" u="none" strike="noStrike"/>
                        <a:t>1.369</a:t>
                      </a:r>
                      <a:endParaRPr lang="en-US" sz="1600"/>
                    </a:p>
                  </a:txBody>
                  <a:tcPr marL="66675" marR="66675" marT="66675" marB="66675"/>
                </a:tc>
                <a:tc>
                  <a:txBody>
                    <a:bodyPr/>
                    <a:lstStyle/>
                    <a:p>
                      <a:pPr fontAlgn="t"/>
                      <a:r>
                        <a:rPr lang="en-US" sz="1600" u="none" strike="noStrike"/>
                        <a:t>.112</a:t>
                      </a:r>
                      <a:endParaRPr lang="en-US" sz="1600"/>
                    </a:p>
                  </a:txBody>
                  <a:tcPr marL="66675" marR="66675" marT="66675" marB="66675"/>
                </a:tc>
              </a:tr>
              <a:tr h="370840">
                <a:tc>
                  <a:txBody>
                    <a:bodyPr/>
                    <a:lstStyle/>
                    <a:p>
                      <a:pPr fontAlgn="t"/>
                      <a:r>
                        <a:rPr lang="en-US" sz="1600" u="none" strike="noStrike"/>
                        <a:t>Pair 7</a:t>
                      </a:r>
                      <a:endParaRPr lang="en-US" sz="1600"/>
                    </a:p>
                  </a:txBody>
                  <a:tcPr marL="66675" marR="66675" marT="66675" marB="66675"/>
                </a:tc>
                <a:tc>
                  <a:txBody>
                    <a:bodyPr/>
                    <a:lstStyle/>
                    <a:p>
                      <a:pPr fontAlgn="t"/>
                      <a:r>
                        <a:rPr lang="en-US" sz="1600" u="none" strike="noStrike"/>
                        <a:t>Riots</a:t>
                      </a:r>
                      <a:endParaRPr lang="en-US" sz="1600"/>
                    </a:p>
                  </a:txBody>
                  <a:tcPr marL="66675" marR="66675" marT="66675" marB="66675"/>
                </a:tc>
                <a:tc>
                  <a:txBody>
                    <a:bodyPr/>
                    <a:lstStyle/>
                    <a:p>
                      <a:pPr fontAlgn="t"/>
                      <a:r>
                        <a:rPr lang="en-US" sz="1600" u="none" strike="noStrike"/>
                        <a:t>1.93</a:t>
                      </a:r>
                      <a:endParaRPr lang="en-US" sz="1600"/>
                    </a:p>
                  </a:txBody>
                  <a:tcPr marL="66675" marR="66675" marT="66675" marB="66675"/>
                </a:tc>
                <a:tc>
                  <a:txBody>
                    <a:bodyPr/>
                    <a:lstStyle/>
                    <a:p>
                      <a:pPr fontAlgn="t"/>
                      <a:r>
                        <a:rPr lang="en-US" sz="1600" u="none" strike="noStrike"/>
                        <a:t>1.157</a:t>
                      </a:r>
                      <a:endParaRPr lang="en-US" sz="1600"/>
                    </a:p>
                  </a:txBody>
                  <a:tcPr marL="66675" marR="66675" marT="66675" marB="66675"/>
                </a:tc>
                <a:tc>
                  <a:txBody>
                    <a:bodyPr/>
                    <a:lstStyle/>
                    <a:p>
                      <a:pPr fontAlgn="t"/>
                      <a:r>
                        <a:rPr lang="en-US" sz="1600" u="none" strike="noStrike"/>
                        <a:t>.095</a:t>
                      </a:r>
                      <a:endParaRPr lang="en-US" sz="1600"/>
                    </a:p>
                  </a:txBody>
                  <a:tcPr marL="66675" marR="66675" marT="66675" marB="66675"/>
                </a:tc>
              </a:tr>
              <a:tr h="370840">
                <a:tc>
                  <a:txBody>
                    <a:bodyPr/>
                    <a:lstStyle/>
                    <a:p>
                      <a:pPr fontAlgn="base"/>
                      <a:endParaRPr lang="en-US" sz="1600" b="0" i="0" u="none" strike="noStrike">
                        <a:solidFill>
                          <a:srgbClr val="000000"/>
                        </a:solidFill>
                        <a:latin typeface="Arial"/>
                      </a:endParaRPr>
                    </a:p>
                  </a:txBody>
                  <a:tcPr marL="66675" marR="66675" marT="66675" marB="66675"/>
                </a:tc>
                <a:tc>
                  <a:txBody>
                    <a:bodyPr/>
                    <a:lstStyle/>
                    <a:p>
                      <a:pPr fontAlgn="t"/>
                      <a:r>
                        <a:rPr lang="en-US" sz="1600" u="none" strike="noStrike"/>
                        <a:t>Riots Time</a:t>
                      </a:r>
                      <a:endParaRPr lang="en-US" sz="1600"/>
                    </a:p>
                  </a:txBody>
                  <a:tcPr marL="66675" marR="66675" marT="66675" marB="66675"/>
                </a:tc>
                <a:tc>
                  <a:txBody>
                    <a:bodyPr/>
                    <a:lstStyle/>
                    <a:p>
                      <a:pPr fontAlgn="t"/>
                      <a:r>
                        <a:rPr lang="en-US" sz="1600" u="none" strike="noStrike"/>
                        <a:t>2.44</a:t>
                      </a:r>
                      <a:endParaRPr lang="en-US" sz="1600"/>
                    </a:p>
                  </a:txBody>
                  <a:tcPr marL="66675" marR="66675" marT="66675" marB="66675"/>
                </a:tc>
                <a:tc>
                  <a:txBody>
                    <a:bodyPr/>
                    <a:lstStyle/>
                    <a:p>
                      <a:pPr fontAlgn="t"/>
                      <a:r>
                        <a:rPr lang="en-US" sz="1600" u="none" strike="noStrike"/>
                        <a:t>1.411</a:t>
                      </a:r>
                      <a:endParaRPr lang="en-US" sz="1600"/>
                    </a:p>
                  </a:txBody>
                  <a:tcPr marL="66675" marR="66675" marT="66675" marB="66675"/>
                </a:tc>
                <a:tc>
                  <a:txBody>
                    <a:bodyPr/>
                    <a:lstStyle/>
                    <a:p>
                      <a:pPr fontAlgn="t"/>
                      <a:r>
                        <a:rPr lang="en-US" sz="1600" u="none" strike="noStrike" dirty="0"/>
                        <a:t>.116</a:t>
                      </a:r>
                      <a:endParaRPr lang="en-US" sz="1600" dirty="0"/>
                    </a:p>
                  </a:txBody>
                  <a:tcPr marL="66675" marR="66675" marT="66675" marB="66675"/>
                </a:tc>
              </a:tr>
            </a:tbl>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sp>
        <p:nvSpPr>
          <p:cNvPr id="3" name="Content Placeholder 2"/>
          <p:cNvSpPr>
            <a:spLocks noGrp="1"/>
          </p:cNvSpPr>
          <p:nvPr>
            <p:ph idx="1"/>
          </p:nvPr>
        </p:nvSpPr>
        <p:spPr>
          <a:xfrm>
            <a:off x="457200" y="1609416"/>
            <a:ext cx="7239000" cy="5248584"/>
          </a:xfrm>
        </p:spPr>
        <p:txBody>
          <a:bodyPr>
            <a:normAutofit/>
          </a:bodyPr>
          <a:lstStyle/>
          <a:p>
            <a:r>
              <a:rPr lang="en-US" dirty="0" smtClean="0"/>
              <a:t>Correlation between gender and the situations</a:t>
            </a:r>
          </a:p>
          <a:p>
            <a:pPr lvl="1"/>
            <a:r>
              <a:rPr lang="en-US" b="1" dirty="0" smtClean="0"/>
              <a:t>Hypothesis: </a:t>
            </a:r>
            <a:r>
              <a:rPr lang="en-US" dirty="0" smtClean="0"/>
              <a:t>Females tend to be conservative and thus will support the society.</a:t>
            </a:r>
          </a:p>
          <a:p>
            <a:pPr lvl="1"/>
            <a:r>
              <a:rPr lang="en-US" dirty="0" smtClean="0"/>
              <a:t>But, correlation was missing. Only</a:t>
            </a:r>
            <a:r>
              <a:rPr lang="en-US" b="1" dirty="0" smtClean="0"/>
              <a:t> Caste Reservation (sig 0.046) </a:t>
            </a:r>
            <a:r>
              <a:rPr lang="en-US" dirty="0" smtClean="0"/>
              <a:t>and </a:t>
            </a:r>
            <a:r>
              <a:rPr lang="en-US" b="1" dirty="0" smtClean="0"/>
              <a:t>Mining as Employee (sig 0.000)</a:t>
            </a:r>
            <a:r>
              <a:rPr lang="en-US" dirty="0" smtClean="0"/>
              <a:t> showed significant difference.</a:t>
            </a:r>
            <a:r>
              <a:rPr lang="en-US" dirty="0" smtClean="0">
                <a:solidFill>
                  <a:srgbClr val="0070C0"/>
                </a:solidFill>
              </a:rPr>
              <a:t> Result opposes hypothesis. </a:t>
            </a:r>
            <a:r>
              <a:rPr lang="en-US" dirty="0" smtClean="0"/>
              <a:t>Inference is open to debate.</a:t>
            </a:r>
          </a:p>
          <a:p>
            <a:r>
              <a:rPr lang="en-US" dirty="0" smtClean="0"/>
              <a:t>Relation between values and the response to dilemmas (Imp.)</a:t>
            </a:r>
          </a:p>
          <a:p>
            <a:pPr lvl="1"/>
            <a:r>
              <a:rPr lang="en-US" b="1" dirty="0" smtClean="0"/>
              <a:t>Used to compare the personality traits with the responses to the social situation. </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US" dirty="0"/>
          </a:p>
        </p:txBody>
      </p:sp>
      <p:graphicFrame>
        <p:nvGraphicFramePr>
          <p:cNvPr id="4" name="Content Placeholder 3"/>
          <p:cNvGraphicFramePr>
            <a:graphicFrameLocks noGrp="1"/>
          </p:cNvGraphicFramePr>
          <p:nvPr>
            <p:ph idx="1"/>
          </p:nvPr>
        </p:nvGraphicFramePr>
        <p:xfrm>
          <a:off x="228600" y="2031999"/>
          <a:ext cx="7772395" cy="2463801"/>
        </p:xfrm>
        <a:graphic>
          <a:graphicData uri="http://schemas.openxmlformats.org/drawingml/2006/table">
            <a:tbl>
              <a:tblPr firstRow="1" bandRow="1">
                <a:tableStyleId>{EB9631B5-78F2-41C9-869B-9F39066F8104}</a:tableStyleId>
              </a:tblPr>
              <a:tblGrid>
                <a:gridCol w="1436202"/>
                <a:gridCol w="337930"/>
                <a:gridCol w="422413"/>
                <a:gridCol w="422413"/>
                <a:gridCol w="422413"/>
                <a:gridCol w="337930"/>
                <a:gridCol w="422413"/>
                <a:gridCol w="422413"/>
                <a:gridCol w="422413"/>
                <a:gridCol w="422413"/>
                <a:gridCol w="422413"/>
                <a:gridCol w="337930"/>
                <a:gridCol w="422413"/>
                <a:gridCol w="422413"/>
                <a:gridCol w="422413"/>
                <a:gridCol w="337930"/>
                <a:gridCol w="337930"/>
              </a:tblGrid>
              <a:tr h="419966">
                <a:tc>
                  <a:txBody>
                    <a:bodyPr/>
                    <a:lstStyle/>
                    <a:p>
                      <a:pPr algn="ctr" fontAlgn="t"/>
                      <a:r>
                        <a:rPr lang="en-US" sz="1400" u="none" strike="noStrike" dirty="0"/>
                        <a:t>Value</a:t>
                      </a:r>
                      <a:endParaRPr lang="en-US" sz="1400" b="1" dirty="0"/>
                    </a:p>
                  </a:txBody>
                  <a:tcPr marL="9525" marR="9525" marT="9525" marB="9525"/>
                </a:tc>
                <a:tc>
                  <a:txBody>
                    <a:bodyPr/>
                    <a:lstStyle/>
                    <a:p>
                      <a:pPr algn="ctr" fontAlgn="t"/>
                      <a:r>
                        <a:rPr lang="en-US" sz="1400" u="none" strike="noStrike" dirty="0"/>
                        <a:t>Q1</a:t>
                      </a:r>
                      <a:endParaRPr lang="en-US" sz="1400" dirty="0"/>
                    </a:p>
                  </a:txBody>
                  <a:tcPr marL="9525" marR="9525" marT="9525" marB="9525"/>
                </a:tc>
                <a:tc>
                  <a:txBody>
                    <a:bodyPr/>
                    <a:lstStyle/>
                    <a:p>
                      <a:pPr algn="ctr" fontAlgn="t"/>
                      <a:r>
                        <a:rPr lang="en-US" sz="1400" u="none" strike="noStrike" dirty="0"/>
                        <a:t>Q1t</a:t>
                      </a:r>
                      <a:endParaRPr lang="en-US" sz="1400" dirty="0"/>
                    </a:p>
                  </a:txBody>
                  <a:tcPr marL="9525" marR="9525" marT="9525" marB="9525"/>
                </a:tc>
                <a:tc>
                  <a:txBody>
                    <a:bodyPr/>
                    <a:lstStyle/>
                    <a:p>
                      <a:pPr algn="ctr" fontAlgn="t"/>
                      <a:r>
                        <a:rPr lang="en-US" sz="1400" u="none" strike="noStrike" dirty="0"/>
                        <a:t>Q2</a:t>
                      </a:r>
                      <a:endParaRPr lang="en-US" sz="1400" dirty="0"/>
                    </a:p>
                  </a:txBody>
                  <a:tcPr marL="9525" marR="9525" marT="9525" marB="9525"/>
                </a:tc>
                <a:tc>
                  <a:txBody>
                    <a:bodyPr/>
                    <a:lstStyle/>
                    <a:p>
                      <a:pPr algn="ctr" fontAlgn="t"/>
                      <a:r>
                        <a:rPr lang="en-US" sz="1400" u="none" strike="noStrike" dirty="0"/>
                        <a:t>Q2t</a:t>
                      </a:r>
                      <a:endParaRPr lang="en-US" sz="1400" dirty="0"/>
                    </a:p>
                  </a:txBody>
                  <a:tcPr marL="9525" marR="9525" marT="9525" marB="9525"/>
                </a:tc>
                <a:tc>
                  <a:txBody>
                    <a:bodyPr/>
                    <a:lstStyle/>
                    <a:p>
                      <a:pPr algn="ctr" fontAlgn="t"/>
                      <a:r>
                        <a:rPr lang="en-US" sz="1400" u="none" strike="noStrike" dirty="0"/>
                        <a:t>Q3</a:t>
                      </a:r>
                      <a:endParaRPr lang="en-US" sz="1400" dirty="0"/>
                    </a:p>
                  </a:txBody>
                  <a:tcPr marL="9525" marR="9525" marT="9525" marB="9525"/>
                </a:tc>
                <a:tc>
                  <a:txBody>
                    <a:bodyPr/>
                    <a:lstStyle/>
                    <a:p>
                      <a:pPr algn="ctr" fontAlgn="t"/>
                      <a:r>
                        <a:rPr lang="en-US" sz="1400" u="none" strike="noStrike" dirty="0"/>
                        <a:t>Q3t</a:t>
                      </a:r>
                      <a:endParaRPr lang="en-US" sz="1400" dirty="0"/>
                    </a:p>
                  </a:txBody>
                  <a:tcPr marL="9525" marR="9525" marT="9525" marB="9525"/>
                </a:tc>
                <a:tc>
                  <a:txBody>
                    <a:bodyPr/>
                    <a:lstStyle/>
                    <a:p>
                      <a:pPr algn="ctr" fontAlgn="t"/>
                      <a:r>
                        <a:rPr lang="en-US" sz="1400" u="none" strike="noStrike" dirty="0"/>
                        <a:t>Q4</a:t>
                      </a:r>
                      <a:endParaRPr lang="en-US" sz="1400" dirty="0"/>
                    </a:p>
                  </a:txBody>
                  <a:tcPr marL="9525" marR="9525" marT="9525" marB="9525"/>
                </a:tc>
                <a:tc>
                  <a:txBody>
                    <a:bodyPr/>
                    <a:lstStyle/>
                    <a:p>
                      <a:pPr algn="ctr" fontAlgn="t"/>
                      <a:r>
                        <a:rPr lang="en-US" sz="1400" u="none" strike="noStrike" dirty="0"/>
                        <a:t>Q4t</a:t>
                      </a:r>
                      <a:endParaRPr lang="en-US" sz="1400" dirty="0"/>
                    </a:p>
                  </a:txBody>
                  <a:tcPr marL="9525" marR="9525" marT="9525" marB="9525"/>
                </a:tc>
                <a:tc>
                  <a:txBody>
                    <a:bodyPr/>
                    <a:lstStyle/>
                    <a:p>
                      <a:pPr algn="ctr" fontAlgn="t"/>
                      <a:r>
                        <a:rPr lang="en-US" sz="1400" u="none" strike="noStrike" dirty="0"/>
                        <a:t>Q5</a:t>
                      </a:r>
                      <a:endParaRPr lang="en-US" sz="1400" dirty="0"/>
                    </a:p>
                  </a:txBody>
                  <a:tcPr marL="9525" marR="9525" marT="9525" marB="9525"/>
                </a:tc>
                <a:tc>
                  <a:txBody>
                    <a:bodyPr/>
                    <a:lstStyle/>
                    <a:p>
                      <a:pPr algn="ctr" fontAlgn="t"/>
                      <a:r>
                        <a:rPr lang="en-US" sz="1400" u="none" strike="noStrike" dirty="0"/>
                        <a:t>Q5t</a:t>
                      </a:r>
                      <a:endParaRPr lang="en-US" sz="1400" dirty="0"/>
                    </a:p>
                  </a:txBody>
                  <a:tcPr marL="9525" marR="9525" marT="9525" marB="9525"/>
                </a:tc>
                <a:tc>
                  <a:txBody>
                    <a:bodyPr/>
                    <a:lstStyle/>
                    <a:p>
                      <a:pPr algn="ctr" fontAlgn="t"/>
                      <a:r>
                        <a:rPr lang="en-US" sz="1400" u="none" strike="noStrike" dirty="0"/>
                        <a:t>Q6</a:t>
                      </a:r>
                      <a:endParaRPr lang="en-US" sz="1400" dirty="0"/>
                    </a:p>
                  </a:txBody>
                  <a:tcPr marL="9525" marR="9525" marT="9525" marB="9525"/>
                </a:tc>
                <a:tc>
                  <a:txBody>
                    <a:bodyPr/>
                    <a:lstStyle/>
                    <a:p>
                      <a:pPr algn="ctr" fontAlgn="t"/>
                      <a:r>
                        <a:rPr lang="en-US" sz="1400" u="none" strike="noStrike" dirty="0"/>
                        <a:t>Q6t</a:t>
                      </a:r>
                      <a:endParaRPr lang="en-US" sz="1400" dirty="0"/>
                    </a:p>
                  </a:txBody>
                  <a:tcPr marL="9525" marR="9525" marT="9525" marB="9525"/>
                </a:tc>
                <a:tc>
                  <a:txBody>
                    <a:bodyPr/>
                    <a:lstStyle/>
                    <a:p>
                      <a:pPr algn="ctr" fontAlgn="t"/>
                      <a:r>
                        <a:rPr lang="en-US" sz="1400" u="none" strike="noStrike" dirty="0"/>
                        <a:t>Q7</a:t>
                      </a:r>
                      <a:endParaRPr lang="en-US" sz="1400" dirty="0"/>
                    </a:p>
                  </a:txBody>
                  <a:tcPr marL="9525" marR="9525" marT="9525" marB="9525"/>
                </a:tc>
                <a:tc>
                  <a:txBody>
                    <a:bodyPr/>
                    <a:lstStyle/>
                    <a:p>
                      <a:pPr algn="ctr" fontAlgn="t"/>
                      <a:r>
                        <a:rPr lang="en-US" sz="1400" u="none" strike="noStrike" dirty="0"/>
                        <a:t>Q7t</a:t>
                      </a:r>
                      <a:endParaRPr lang="en-US" sz="1400" dirty="0"/>
                    </a:p>
                  </a:txBody>
                  <a:tcPr marL="9525" marR="9525" marT="9525" marB="9525"/>
                </a:tc>
                <a:tc>
                  <a:txBody>
                    <a:bodyPr/>
                    <a:lstStyle/>
                    <a:p>
                      <a:pPr algn="ctr" fontAlgn="t"/>
                      <a:r>
                        <a:rPr lang="en-US" sz="1400" u="none" strike="noStrike" dirty="0"/>
                        <a:t>To</a:t>
                      </a:r>
                      <a:endParaRPr lang="en-US" sz="1400" dirty="0"/>
                    </a:p>
                  </a:txBody>
                  <a:tcPr marL="9525" marR="9525" marT="9525" marB="9525"/>
                </a:tc>
                <a:tc>
                  <a:txBody>
                    <a:bodyPr/>
                    <a:lstStyle/>
                    <a:p>
                      <a:pPr algn="ctr" fontAlgn="t"/>
                      <a:r>
                        <a:rPr lang="en-US" sz="1400" u="none" strike="noStrike" dirty="0" err="1"/>
                        <a:t>Tt</a:t>
                      </a:r>
                      <a:endParaRPr lang="en-US" sz="1400" dirty="0"/>
                    </a:p>
                  </a:txBody>
                  <a:tcPr marL="9525" marR="9525" marT="9525" marB="9525"/>
                </a:tc>
              </a:tr>
              <a:tr h="408767">
                <a:tc>
                  <a:txBody>
                    <a:bodyPr/>
                    <a:lstStyle/>
                    <a:p>
                      <a:pPr fontAlgn="t"/>
                      <a:r>
                        <a:rPr lang="en-US" sz="1400" u="none" strike="noStrike" dirty="0"/>
                        <a:t>Universalism</a:t>
                      </a:r>
                      <a:endParaRPr lang="en-US" sz="1400" b="1" dirty="0"/>
                    </a:p>
                  </a:txBody>
                  <a:tcPr marL="9525" marR="9525" marT="9525" marB="9525"/>
                </a:tc>
                <a:tc>
                  <a:txBody>
                    <a:bodyPr/>
                    <a:lstStyle/>
                    <a:p>
                      <a:pPr algn="ctr" fontAlgn="t"/>
                      <a:r>
                        <a:rPr lang="en-US" sz="1400" u="none" strike="noStrike" dirty="0"/>
                        <a:t>.63</a:t>
                      </a:r>
                      <a:endParaRPr lang="en-US" sz="1400" dirty="0"/>
                    </a:p>
                  </a:txBody>
                  <a:tcPr marL="9525" marR="9525" marT="9525" marB="9525"/>
                </a:tc>
                <a:tc>
                  <a:txBody>
                    <a:bodyPr/>
                    <a:lstStyle/>
                    <a:p>
                      <a:pPr algn="ctr" fontAlgn="t"/>
                      <a:r>
                        <a:rPr lang="en-US" sz="1400" u="none" strike="noStrike" dirty="0"/>
                        <a:t>.89</a:t>
                      </a:r>
                      <a:endParaRPr lang="en-US" sz="1400" dirty="0"/>
                    </a:p>
                  </a:txBody>
                  <a:tcPr marL="9525" marR="9525" marT="9525" marB="9525"/>
                </a:tc>
                <a:tc>
                  <a:txBody>
                    <a:bodyPr/>
                    <a:lstStyle/>
                    <a:p>
                      <a:pPr algn="ctr" fontAlgn="t"/>
                      <a:r>
                        <a:rPr lang="en-US" sz="1400" u="none" strike="noStrike" dirty="0"/>
                        <a:t>.26</a:t>
                      </a:r>
                      <a:endParaRPr lang="en-US" sz="1400" dirty="0"/>
                    </a:p>
                  </a:txBody>
                  <a:tcPr marL="9525" marR="9525" marT="9525" marB="9525"/>
                </a:tc>
                <a:tc>
                  <a:txBody>
                    <a:bodyPr/>
                    <a:lstStyle/>
                    <a:p>
                      <a:pPr algn="ctr" fontAlgn="t"/>
                      <a:r>
                        <a:rPr lang="en-US" sz="1400" u="none" strike="noStrike" dirty="0"/>
                        <a:t>.31</a:t>
                      </a:r>
                      <a:endParaRPr lang="en-US" sz="1400" dirty="0"/>
                    </a:p>
                  </a:txBody>
                  <a:tcPr marL="9525" marR="9525" marT="9525" marB="9525"/>
                </a:tc>
                <a:tc>
                  <a:txBody>
                    <a:bodyPr/>
                    <a:lstStyle/>
                    <a:p>
                      <a:pPr algn="ctr" fontAlgn="t"/>
                      <a:r>
                        <a:rPr lang="en-US" sz="1400" u="none" strike="noStrike" dirty="0"/>
                        <a:t>.00</a:t>
                      </a:r>
                      <a:endParaRPr lang="en-US" sz="1400" dirty="0"/>
                    </a:p>
                  </a:txBody>
                  <a:tcPr marL="9525" marR="9525" marT="9525" marB="9525">
                    <a:solidFill>
                      <a:srgbClr val="92D050"/>
                    </a:solidFill>
                  </a:tcPr>
                </a:tc>
                <a:tc>
                  <a:txBody>
                    <a:bodyPr/>
                    <a:lstStyle/>
                    <a:p>
                      <a:pPr algn="ctr" fontAlgn="t"/>
                      <a:r>
                        <a:rPr lang="en-US" sz="1400" u="none" strike="noStrike" dirty="0"/>
                        <a:t>.00</a:t>
                      </a:r>
                      <a:endParaRPr lang="en-US" sz="1400" dirty="0"/>
                    </a:p>
                  </a:txBody>
                  <a:tcPr marL="9525" marR="9525" marT="9525" marB="9525">
                    <a:solidFill>
                      <a:srgbClr val="92D050"/>
                    </a:solidFill>
                  </a:tcPr>
                </a:tc>
                <a:tc>
                  <a:txBody>
                    <a:bodyPr/>
                    <a:lstStyle/>
                    <a:p>
                      <a:pPr algn="ctr" fontAlgn="t"/>
                      <a:r>
                        <a:rPr lang="en-US" sz="1400" u="none" strike="noStrike" dirty="0"/>
                        <a:t>.23</a:t>
                      </a:r>
                      <a:endParaRPr lang="en-US" sz="1400" dirty="0"/>
                    </a:p>
                  </a:txBody>
                  <a:tcPr marL="9525" marR="9525" marT="9525" marB="9525"/>
                </a:tc>
                <a:tc>
                  <a:txBody>
                    <a:bodyPr/>
                    <a:lstStyle/>
                    <a:p>
                      <a:pPr algn="ctr" fontAlgn="t"/>
                      <a:r>
                        <a:rPr lang="en-US" sz="1400" u="none" strike="noStrike"/>
                        <a:t>.97</a:t>
                      </a:r>
                      <a:endParaRPr lang="en-US" sz="1400"/>
                    </a:p>
                  </a:txBody>
                  <a:tcPr marL="9525" marR="9525" marT="9525" marB="9525"/>
                </a:tc>
                <a:tc>
                  <a:txBody>
                    <a:bodyPr/>
                    <a:lstStyle/>
                    <a:p>
                      <a:pPr algn="ctr" fontAlgn="t"/>
                      <a:r>
                        <a:rPr lang="en-US" sz="1400" u="none" strike="noStrike" dirty="0"/>
                        <a:t>.41</a:t>
                      </a:r>
                      <a:endParaRPr lang="en-US" sz="1400" dirty="0"/>
                    </a:p>
                  </a:txBody>
                  <a:tcPr marL="9525" marR="9525" marT="9525" marB="9525"/>
                </a:tc>
                <a:tc>
                  <a:txBody>
                    <a:bodyPr/>
                    <a:lstStyle/>
                    <a:p>
                      <a:pPr algn="ctr" fontAlgn="t"/>
                      <a:r>
                        <a:rPr lang="en-US" sz="1400" u="none" strike="noStrike" dirty="0"/>
                        <a:t>.98</a:t>
                      </a:r>
                      <a:endParaRPr lang="en-US" sz="1400" dirty="0"/>
                    </a:p>
                  </a:txBody>
                  <a:tcPr marL="9525" marR="9525" marT="9525" marB="9525"/>
                </a:tc>
                <a:tc>
                  <a:txBody>
                    <a:bodyPr/>
                    <a:lstStyle/>
                    <a:p>
                      <a:pPr algn="ctr" fontAlgn="t"/>
                      <a:r>
                        <a:rPr lang="en-US" sz="1400" u="none" strike="noStrike" dirty="0"/>
                        <a:t>.00</a:t>
                      </a:r>
                      <a:endParaRPr lang="en-US" sz="1400" dirty="0"/>
                    </a:p>
                  </a:txBody>
                  <a:tcPr marL="9525" marR="9525" marT="9525" marB="9525">
                    <a:solidFill>
                      <a:srgbClr val="92D050"/>
                    </a:solidFill>
                  </a:tcPr>
                </a:tc>
                <a:tc>
                  <a:txBody>
                    <a:bodyPr/>
                    <a:lstStyle/>
                    <a:p>
                      <a:pPr algn="ctr" fontAlgn="t"/>
                      <a:r>
                        <a:rPr lang="en-US" sz="1400" u="none" strike="noStrike" dirty="0"/>
                        <a:t>.00</a:t>
                      </a:r>
                      <a:endParaRPr lang="en-US" sz="1400" dirty="0"/>
                    </a:p>
                  </a:txBody>
                  <a:tcPr marL="9525" marR="9525" marT="9525" marB="9525">
                    <a:solidFill>
                      <a:srgbClr val="92D050"/>
                    </a:solidFill>
                  </a:tcPr>
                </a:tc>
                <a:tc>
                  <a:txBody>
                    <a:bodyPr/>
                    <a:lstStyle/>
                    <a:p>
                      <a:pPr algn="ctr" fontAlgn="t"/>
                      <a:r>
                        <a:rPr lang="en-US" sz="1400" u="none" strike="noStrike"/>
                        <a:t>.07</a:t>
                      </a:r>
                      <a:endParaRPr lang="en-US" sz="1400"/>
                    </a:p>
                  </a:txBody>
                  <a:tcPr marL="9525" marR="9525" marT="9525" marB="9525"/>
                </a:tc>
                <a:tc>
                  <a:txBody>
                    <a:bodyPr/>
                    <a:lstStyle/>
                    <a:p>
                      <a:pPr algn="ctr" fontAlgn="t"/>
                      <a:r>
                        <a:rPr lang="en-US" sz="1400" u="none" strike="noStrike"/>
                        <a:t>.88</a:t>
                      </a:r>
                      <a:endParaRPr lang="en-US" sz="1400"/>
                    </a:p>
                  </a:txBody>
                  <a:tcPr marL="9525" marR="9525" marT="9525" marB="9525"/>
                </a:tc>
                <a:tc>
                  <a:txBody>
                    <a:bodyPr/>
                    <a:lstStyle/>
                    <a:p>
                      <a:pPr algn="ctr" fontAlgn="t"/>
                      <a:r>
                        <a:rPr lang="en-US" sz="1400" u="none" strike="noStrike" dirty="0"/>
                        <a:t>.36</a:t>
                      </a:r>
                      <a:endParaRPr lang="en-US" sz="1400" dirty="0"/>
                    </a:p>
                  </a:txBody>
                  <a:tcPr marL="9525" marR="9525" marT="9525" marB="9525"/>
                </a:tc>
                <a:tc>
                  <a:txBody>
                    <a:bodyPr/>
                    <a:lstStyle/>
                    <a:p>
                      <a:pPr algn="ctr" fontAlgn="t"/>
                      <a:r>
                        <a:rPr lang="en-US" sz="1400" u="none" strike="noStrike" dirty="0"/>
                        <a:t>.41</a:t>
                      </a:r>
                      <a:endParaRPr lang="en-US" sz="1400" dirty="0"/>
                    </a:p>
                  </a:txBody>
                  <a:tcPr marL="9525" marR="9525" marT="9525" marB="9525"/>
                </a:tc>
              </a:tr>
              <a:tr h="408767">
                <a:tc>
                  <a:txBody>
                    <a:bodyPr/>
                    <a:lstStyle/>
                    <a:p>
                      <a:pPr fontAlgn="t"/>
                      <a:r>
                        <a:rPr lang="en-US" sz="1400" u="none" strike="noStrike" dirty="0"/>
                        <a:t>Power</a:t>
                      </a:r>
                      <a:endParaRPr lang="en-US" sz="1400" b="1" dirty="0"/>
                    </a:p>
                  </a:txBody>
                  <a:tcPr marL="9525" marR="9525" marT="9525" marB="9525"/>
                </a:tc>
                <a:tc>
                  <a:txBody>
                    <a:bodyPr/>
                    <a:lstStyle/>
                    <a:p>
                      <a:pPr algn="ctr" fontAlgn="t"/>
                      <a:r>
                        <a:rPr lang="en-US" sz="1400" u="none" strike="noStrike"/>
                        <a:t>.26</a:t>
                      </a:r>
                      <a:endParaRPr lang="en-US" sz="1400"/>
                    </a:p>
                  </a:txBody>
                  <a:tcPr marL="9525" marR="9525" marT="9525" marB="9525"/>
                </a:tc>
                <a:tc>
                  <a:txBody>
                    <a:bodyPr/>
                    <a:lstStyle/>
                    <a:p>
                      <a:pPr algn="ctr" fontAlgn="t"/>
                      <a:r>
                        <a:rPr lang="en-US" sz="1400" u="none" strike="noStrike"/>
                        <a:t>.07</a:t>
                      </a:r>
                      <a:endParaRPr lang="en-US" sz="1400"/>
                    </a:p>
                  </a:txBody>
                  <a:tcPr marL="9525" marR="9525" marT="9525" marB="9525"/>
                </a:tc>
                <a:tc>
                  <a:txBody>
                    <a:bodyPr/>
                    <a:lstStyle/>
                    <a:p>
                      <a:pPr algn="ctr" fontAlgn="t"/>
                      <a:r>
                        <a:rPr lang="en-US" sz="1400" u="none" strike="noStrike"/>
                        <a:t>.91</a:t>
                      </a:r>
                      <a:endParaRPr lang="en-US" sz="1400"/>
                    </a:p>
                  </a:txBody>
                  <a:tcPr marL="9525" marR="9525" marT="9525" marB="9525"/>
                </a:tc>
                <a:tc>
                  <a:txBody>
                    <a:bodyPr/>
                    <a:lstStyle/>
                    <a:p>
                      <a:pPr algn="ctr" fontAlgn="t"/>
                      <a:r>
                        <a:rPr lang="en-US" sz="1400" u="none" strike="noStrike" dirty="0"/>
                        <a:t>.09</a:t>
                      </a:r>
                      <a:endParaRPr lang="en-US" sz="1400" dirty="0"/>
                    </a:p>
                  </a:txBody>
                  <a:tcPr marL="9525" marR="9525" marT="9525" marB="9525"/>
                </a:tc>
                <a:tc>
                  <a:txBody>
                    <a:bodyPr/>
                    <a:lstStyle/>
                    <a:p>
                      <a:pPr algn="ctr" fontAlgn="t"/>
                      <a:r>
                        <a:rPr lang="en-US" sz="1400" u="none" strike="noStrike" dirty="0"/>
                        <a:t>.08</a:t>
                      </a:r>
                      <a:endParaRPr lang="en-US" sz="1400" dirty="0"/>
                    </a:p>
                  </a:txBody>
                  <a:tcPr marL="9525" marR="9525" marT="9525" marB="9525"/>
                </a:tc>
                <a:tc>
                  <a:txBody>
                    <a:bodyPr/>
                    <a:lstStyle/>
                    <a:p>
                      <a:pPr algn="ctr" fontAlgn="t"/>
                      <a:r>
                        <a:rPr lang="en-US" sz="1400" u="none" strike="noStrike" dirty="0"/>
                        <a:t>.13</a:t>
                      </a:r>
                      <a:endParaRPr lang="en-US" sz="1400" dirty="0"/>
                    </a:p>
                  </a:txBody>
                  <a:tcPr marL="9525" marR="9525" marT="9525" marB="9525"/>
                </a:tc>
                <a:tc>
                  <a:txBody>
                    <a:bodyPr/>
                    <a:lstStyle/>
                    <a:p>
                      <a:pPr algn="ctr" fontAlgn="t"/>
                      <a:r>
                        <a:rPr lang="en-US" sz="1400" u="none" strike="noStrike"/>
                        <a:t>.46</a:t>
                      </a:r>
                      <a:endParaRPr lang="en-US" sz="1400"/>
                    </a:p>
                  </a:txBody>
                  <a:tcPr marL="9525" marR="9525" marT="9525" marB="9525"/>
                </a:tc>
                <a:tc>
                  <a:txBody>
                    <a:bodyPr/>
                    <a:lstStyle/>
                    <a:p>
                      <a:pPr algn="ctr" fontAlgn="t"/>
                      <a:r>
                        <a:rPr lang="en-US" sz="1400" u="none" strike="noStrike" dirty="0"/>
                        <a:t>.40</a:t>
                      </a:r>
                      <a:endParaRPr lang="en-US" sz="1400" dirty="0"/>
                    </a:p>
                  </a:txBody>
                  <a:tcPr marL="9525" marR="9525" marT="9525" marB="9525"/>
                </a:tc>
                <a:tc>
                  <a:txBody>
                    <a:bodyPr/>
                    <a:lstStyle/>
                    <a:p>
                      <a:pPr algn="ctr" fontAlgn="t"/>
                      <a:r>
                        <a:rPr lang="en-US" sz="1400" u="none" strike="noStrike" dirty="0"/>
                        <a:t>.94</a:t>
                      </a:r>
                      <a:endParaRPr lang="en-US" sz="1400" dirty="0"/>
                    </a:p>
                  </a:txBody>
                  <a:tcPr marL="9525" marR="9525" marT="9525" marB="9525"/>
                </a:tc>
                <a:tc>
                  <a:txBody>
                    <a:bodyPr/>
                    <a:lstStyle/>
                    <a:p>
                      <a:pPr algn="ctr" fontAlgn="t"/>
                      <a:r>
                        <a:rPr lang="en-US" sz="1400" u="none" strike="noStrike"/>
                        <a:t>.47</a:t>
                      </a:r>
                      <a:endParaRPr lang="en-US" sz="1400"/>
                    </a:p>
                  </a:txBody>
                  <a:tcPr marL="9525" marR="9525" marT="9525" marB="9525"/>
                </a:tc>
                <a:tc>
                  <a:txBody>
                    <a:bodyPr/>
                    <a:lstStyle/>
                    <a:p>
                      <a:pPr algn="ctr" fontAlgn="t"/>
                      <a:r>
                        <a:rPr lang="en-US" sz="1400" u="none" strike="noStrike" dirty="0"/>
                        <a:t>.41</a:t>
                      </a:r>
                      <a:endParaRPr lang="en-US" sz="1400" dirty="0"/>
                    </a:p>
                  </a:txBody>
                  <a:tcPr marL="9525" marR="9525" marT="9525" marB="9525"/>
                </a:tc>
                <a:tc>
                  <a:txBody>
                    <a:bodyPr/>
                    <a:lstStyle/>
                    <a:p>
                      <a:pPr algn="ctr" fontAlgn="t"/>
                      <a:r>
                        <a:rPr lang="en-US" sz="1400" u="none" strike="noStrike"/>
                        <a:t>.11</a:t>
                      </a:r>
                      <a:endParaRPr lang="en-US" sz="1400"/>
                    </a:p>
                  </a:txBody>
                  <a:tcPr marL="9525" marR="9525" marT="9525" marB="9525"/>
                </a:tc>
                <a:tc>
                  <a:txBody>
                    <a:bodyPr/>
                    <a:lstStyle/>
                    <a:p>
                      <a:pPr algn="ctr" fontAlgn="t"/>
                      <a:r>
                        <a:rPr lang="en-US" sz="1400" u="none" strike="noStrike"/>
                        <a:t>.07</a:t>
                      </a:r>
                      <a:endParaRPr lang="en-US" sz="1400"/>
                    </a:p>
                  </a:txBody>
                  <a:tcPr marL="9525" marR="9525" marT="9525" marB="9525"/>
                </a:tc>
                <a:tc>
                  <a:txBody>
                    <a:bodyPr/>
                    <a:lstStyle/>
                    <a:p>
                      <a:pPr algn="ctr" fontAlgn="t"/>
                      <a:r>
                        <a:rPr lang="en-US" sz="1400" u="none" strike="noStrike"/>
                        <a:t>.28</a:t>
                      </a:r>
                      <a:endParaRPr lang="en-US" sz="1400"/>
                    </a:p>
                  </a:txBody>
                  <a:tcPr marL="9525" marR="9525" marT="9525" marB="9525"/>
                </a:tc>
                <a:tc>
                  <a:txBody>
                    <a:bodyPr/>
                    <a:lstStyle/>
                    <a:p>
                      <a:pPr algn="ctr" fontAlgn="t"/>
                      <a:r>
                        <a:rPr lang="en-US" sz="1400" u="none" strike="noStrike"/>
                        <a:t>.59</a:t>
                      </a:r>
                      <a:endParaRPr lang="en-US" sz="1400"/>
                    </a:p>
                  </a:txBody>
                  <a:tcPr marL="9525" marR="9525" marT="9525" marB="9525"/>
                </a:tc>
                <a:tc>
                  <a:txBody>
                    <a:bodyPr/>
                    <a:lstStyle/>
                    <a:p>
                      <a:pPr algn="ctr" fontAlgn="t"/>
                      <a:r>
                        <a:rPr lang="en-US" sz="1400" u="none" strike="noStrike" dirty="0"/>
                        <a:t>.01</a:t>
                      </a:r>
                      <a:endParaRPr lang="en-US" sz="1400" dirty="0"/>
                    </a:p>
                  </a:txBody>
                  <a:tcPr marL="9525" marR="9525" marT="9525" marB="9525">
                    <a:solidFill>
                      <a:srgbClr val="92D050"/>
                    </a:solidFill>
                  </a:tcPr>
                </a:tc>
              </a:tr>
              <a:tr h="408767">
                <a:tc>
                  <a:txBody>
                    <a:bodyPr/>
                    <a:lstStyle/>
                    <a:p>
                      <a:pPr fontAlgn="t"/>
                      <a:r>
                        <a:rPr lang="en-US" sz="1400" u="none" strike="noStrike" dirty="0"/>
                        <a:t>Self Direction</a:t>
                      </a:r>
                      <a:endParaRPr lang="en-US" sz="1400" b="1" dirty="0"/>
                    </a:p>
                  </a:txBody>
                  <a:tcPr marL="9525" marR="9525" marT="9525" marB="9525"/>
                </a:tc>
                <a:tc>
                  <a:txBody>
                    <a:bodyPr/>
                    <a:lstStyle/>
                    <a:p>
                      <a:pPr algn="ctr" fontAlgn="t"/>
                      <a:r>
                        <a:rPr lang="en-US" sz="1400" u="none" strike="noStrike" dirty="0"/>
                        <a:t>.42</a:t>
                      </a:r>
                      <a:endParaRPr lang="en-US" sz="1400" dirty="0"/>
                    </a:p>
                  </a:txBody>
                  <a:tcPr marL="9525" marR="9525" marT="9525" marB="9525"/>
                </a:tc>
                <a:tc>
                  <a:txBody>
                    <a:bodyPr/>
                    <a:lstStyle/>
                    <a:p>
                      <a:pPr algn="ctr" fontAlgn="t"/>
                      <a:r>
                        <a:rPr lang="en-US" sz="1400" u="none" strike="noStrike"/>
                        <a:t>.11</a:t>
                      </a:r>
                      <a:endParaRPr lang="en-US" sz="1400"/>
                    </a:p>
                  </a:txBody>
                  <a:tcPr marL="9525" marR="9525" marT="9525" marB="9525"/>
                </a:tc>
                <a:tc>
                  <a:txBody>
                    <a:bodyPr/>
                    <a:lstStyle/>
                    <a:p>
                      <a:pPr algn="ctr" fontAlgn="t"/>
                      <a:r>
                        <a:rPr lang="en-US" sz="1400" u="none" strike="noStrike"/>
                        <a:t>.58</a:t>
                      </a:r>
                      <a:endParaRPr lang="en-US" sz="1400"/>
                    </a:p>
                  </a:txBody>
                  <a:tcPr marL="9525" marR="9525" marT="9525" marB="9525"/>
                </a:tc>
                <a:tc>
                  <a:txBody>
                    <a:bodyPr/>
                    <a:lstStyle/>
                    <a:p>
                      <a:pPr algn="ctr" fontAlgn="t"/>
                      <a:r>
                        <a:rPr lang="en-US" sz="1400" u="none" strike="noStrike"/>
                        <a:t>.56</a:t>
                      </a:r>
                      <a:endParaRPr lang="en-US" sz="1400"/>
                    </a:p>
                  </a:txBody>
                  <a:tcPr marL="9525" marR="9525" marT="9525" marB="9525"/>
                </a:tc>
                <a:tc>
                  <a:txBody>
                    <a:bodyPr/>
                    <a:lstStyle/>
                    <a:p>
                      <a:pPr algn="ctr" fontAlgn="t"/>
                      <a:r>
                        <a:rPr lang="en-US" sz="1400" u="none" strike="noStrike"/>
                        <a:t>.97</a:t>
                      </a:r>
                      <a:endParaRPr lang="en-US" sz="1400"/>
                    </a:p>
                  </a:txBody>
                  <a:tcPr marL="9525" marR="9525" marT="9525" marB="9525"/>
                </a:tc>
                <a:tc>
                  <a:txBody>
                    <a:bodyPr/>
                    <a:lstStyle/>
                    <a:p>
                      <a:pPr algn="ctr" fontAlgn="t"/>
                      <a:r>
                        <a:rPr lang="en-US" sz="1400" u="none" strike="noStrike"/>
                        <a:t>.63</a:t>
                      </a:r>
                      <a:endParaRPr lang="en-US" sz="1400"/>
                    </a:p>
                  </a:txBody>
                  <a:tcPr marL="9525" marR="9525" marT="9525" marB="9525"/>
                </a:tc>
                <a:tc>
                  <a:txBody>
                    <a:bodyPr/>
                    <a:lstStyle/>
                    <a:p>
                      <a:pPr algn="ctr" fontAlgn="t"/>
                      <a:r>
                        <a:rPr lang="en-US" sz="1400" u="none" strike="noStrike" dirty="0"/>
                        <a:t>.12</a:t>
                      </a:r>
                      <a:endParaRPr lang="en-US" sz="1400" dirty="0"/>
                    </a:p>
                  </a:txBody>
                  <a:tcPr marL="9525" marR="9525" marT="9525" marB="9525"/>
                </a:tc>
                <a:tc>
                  <a:txBody>
                    <a:bodyPr/>
                    <a:lstStyle/>
                    <a:p>
                      <a:pPr algn="ctr" fontAlgn="t"/>
                      <a:r>
                        <a:rPr lang="en-US" sz="1400" u="none" strike="noStrike" dirty="0"/>
                        <a:t>.04</a:t>
                      </a:r>
                      <a:endParaRPr lang="en-US" sz="1400" dirty="0"/>
                    </a:p>
                  </a:txBody>
                  <a:tcPr marL="9525" marR="9525" marT="9525" marB="9525">
                    <a:solidFill>
                      <a:srgbClr val="92D050"/>
                    </a:solidFill>
                  </a:tcPr>
                </a:tc>
                <a:tc>
                  <a:txBody>
                    <a:bodyPr/>
                    <a:lstStyle/>
                    <a:p>
                      <a:pPr algn="ctr" fontAlgn="t"/>
                      <a:r>
                        <a:rPr lang="en-US" sz="1400" u="none" strike="noStrike" dirty="0"/>
                        <a:t>.26</a:t>
                      </a:r>
                      <a:endParaRPr lang="en-US" sz="1400" dirty="0"/>
                    </a:p>
                  </a:txBody>
                  <a:tcPr marL="9525" marR="9525" marT="9525" marB="9525"/>
                </a:tc>
                <a:tc>
                  <a:txBody>
                    <a:bodyPr/>
                    <a:lstStyle/>
                    <a:p>
                      <a:pPr algn="ctr" fontAlgn="t"/>
                      <a:r>
                        <a:rPr lang="en-US" sz="1400" u="none" strike="noStrike"/>
                        <a:t>.79</a:t>
                      </a:r>
                      <a:endParaRPr lang="en-US" sz="1400"/>
                    </a:p>
                  </a:txBody>
                  <a:tcPr marL="9525" marR="9525" marT="9525" marB="9525"/>
                </a:tc>
                <a:tc>
                  <a:txBody>
                    <a:bodyPr/>
                    <a:lstStyle/>
                    <a:p>
                      <a:pPr algn="ctr" fontAlgn="t"/>
                      <a:r>
                        <a:rPr lang="en-US" sz="1400" u="none" strike="noStrike"/>
                        <a:t>.09</a:t>
                      </a:r>
                      <a:endParaRPr lang="en-US" sz="1400"/>
                    </a:p>
                  </a:txBody>
                  <a:tcPr marL="9525" marR="9525" marT="9525" marB="9525"/>
                </a:tc>
                <a:tc>
                  <a:txBody>
                    <a:bodyPr/>
                    <a:lstStyle/>
                    <a:p>
                      <a:pPr algn="ctr" fontAlgn="t"/>
                      <a:r>
                        <a:rPr lang="en-US" sz="1400" u="none" strike="noStrike" dirty="0"/>
                        <a:t>.04</a:t>
                      </a:r>
                      <a:endParaRPr lang="en-US" sz="1400" dirty="0"/>
                    </a:p>
                  </a:txBody>
                  <a:tcPr marL="9525" marR="9525" marT="9525" marB="9525">
                    <a:solidFill>
                      <a:srgbClr val="92D050"/>
                    </a:solidFill>
                  </a:tcPr>
                </a:tc>
                <a:tc>
                  <a:txBody>
                    <a:bodyPr/>
                    <a:lstStyle/>
                    <a:p>
                      <a:pPr algn="ctr" fontAlgn="t"/>
                      <a:r>
                        <a:rPr lang="en-US" sz="1400" u="none" strike="noStrike"/>
                        <a:t>.08</a:t>
                      </a:r>
                      <a:endParaRPr lang="en-US" sz="1400"/>
                    </a:p>
                  </a:txBody>
                  <a:tcPr marL="9525" marR="9525" marT="9525" marB="9525"/>
                </a:tc>
                <a:tc>
                  <a:txBody>
                    <a:bodyPr/>
                    <a:lstStyle/>
                    <a:p>
                      <a:pPr algn="ctr" fontAlgn="t"/>
                      <a:r>
                        <a:rPr lang="en-US" sz="1400" u="none" strike="noStrike"/>
                        <a:t>.43</a:t>
                      </a:r>
                      <a:endParaRPr lang="en-US" sz="1400"/>
                    </a:p>
                  </a:txBody>
                  <a:tcPr marL="9525" marR="9525" marT="9525" marB="9525"/>
                </a:tc>
                <a:tc>
                  <a:txBody>
                    <a:bodyPr/>
                    <a:lstStyle/>
                    <a:p>
                      <a:pPr algn="ctr" fontAlgn="t"/>
                      <a:r>
                        <a:rPr lang="en-US" sz="1400" u="none" strike="noStrike"/>
                        <a:t>.26</a:t>
                      </a:r>
                      <a:endParaRPr lang="en-US" sz="1400"/>
                    </a:p>
                  </a:txBody>
                  <a:tcPr marL="9525" marR="9525" marT="9525" marB="9525"/>
                </a:tc>
                <a:tc>
                  <a:txBody>
                    <a:bodyPr/>
                    <a:lstStyle/>
                    <a:p>
                      <a:pPr algn="ctr" fontAlgn="t"/>
                      <a:r>
                        <a:rPr lang="en-US" sz="1400" u="none" strike="noStrike" dirty="0"/>
                        <a:t>.51</a:t>
                      </a:r>
                      <a:endParaRPr lang="en-US" sz="1400" dirty="0"/>
                    </a:p>
                  </a:txBody>
                  <a:tcPr marL="9525" marR="9525" marT="9525" marB="9525"/>
                </a:tc>
              </a:tr>
              <a:tr h="408767">
                <a:tc>
                  <a:txBody>
                    <a:bodyPr/>
                    <a:lstStyle/>
                    <a:p>
                      <a:pPr fontAlgn="t"/>
                      <a:r>
                        <a:rPr lang="en-US" sz="1400" u="none" strike="noStrike" dirty="0"/>
                        <a:t>Benevolence</a:t>
                      </a:r>
                      <a:endParaRPr lang="en-US" sz="1400" b="1" dirty="0"/>
                    </a:p>
                  </a:txBody>
                  <a:tcPr marL="9525" marR="9525" marT="9525" marB="9525"/>
                </a:tc>
                <a:tc>
                  <a:txBody>
                    <a:bodyPr/>
                    <a:lstStyle/>
                    <a:p>
                      <a:pPr algn="ctr" fontAlgn="t"/>
                      <a:r>
                        <a:rPr lang="en-US" sz="1400" u="none" strike="noStrike"/>
                        <a:t>.08</a:t>
                      </a:r>
                      <a:endParaRPr lang="en-US" sz="1400"/>
                    </a:p>
                  </a:txBody>
                  <a:tcPr marL="9525" marR="9525" marT="9525" marB="9525"/>
                </a:tc>
                <a:tc>
                  <a:txBody>
                    <a:bodyPr/>
                    <a:lstStyle/>
                    <a:p>
                      <a:pPr algn="ctr" fontAlgn="t"/>
                      <a:r>
                        <a:rPr lang="en-US" sz="1400" u="none" strike="noStrike"/>
                        <a:t>.82</a:t>
                      </a:r>
                      <a:endParaRPr lang="en-US" sz="1400"/>
                    </a:p>
                  </a:txBody>
                  <a:tcPr marL="9525" marR="9525" marT="9525" marB="9525"/>
                </a:tc>
                <a:tc>
                  <a:txBody>
                    <a:bodyPr/>
                    <a:lstStyle/>
                    <a:p>
                      <a:pPr algn="ctr" fontAlgn="t"/>
                      <a:r>
                        <a:rPr lang="en-US" sz="1400" u="none" strike="noStrike"/>
                        <a:t>.65</a:t>
                      </a:r>
                      <a:endParaRPr lang="en-US" sz="1400"/>
                    </a:p>
                  </a:txBody>
                  <a:tcPr marL="9525" marR="9525" marT="9525" marB="9525"/>
                </a:tc>
                <a:tc>
                  <a:txBody>
                    <a:bodyPr/>
                    <a:lstStyle/>
                    <a:p>
                      <a:pPr algn="ctr" fontAlgn="t"/>
                      <a:r>
                        <a:rPr lang="en-US" sz="1400" u="none" strike="noStrike"/>
                        <a:t>.94</a:t>
                      </a:r>
                      <a:endParaRPr lang="en-US" sz="1400"/>
                    </a:p>
                  </a:txBody>
                  <a:tcPr marL="9525" marR="9525" marT="9525" marB="9525"/>
                </a:tc>
                <a:tc>
                  <a:txBody>
                    <a:bodyPr/>
                    <a:lstStyle/>
                    <a:p>
                      <a:pPr algn="ctr" fontAlgn="t"/>
                      <a:r>
                        <a:rPr lang="en-US" sz="1400" u="none" strike="noStrike"/>
                        <a:t>.56</a:t>
                      </a:r>
                      <a:endParaRPr lang="en-US" sz="1400"/>
                    </a:p>
                  </a:txBody>
                  <a:tcPr marL="9525" marR="9525" marT="9525" marB="9525"/>
                </a:tc>
                <a:tc>
                  <a:txBody>
                    <a:bodyPr/>
                    <a:lstStyle/>
                    <a:p>
                      <a:pPr algn="ctr" fontAlgn="t"/>
                      <a:r>
                        <a:rPr lang="en-US" sz="1400" u="none" strike="noStrike"/>
                        <a:t>.15</a:t>
                      </a:r>
                      <a:endParaRPr lang="en-US" sz="1400"/>
                    </a:p>
                  </a:txBody>
                  <a:tcPr marL="9525" marR="9525" marT="9525" marB="9525"/>
                </a:tc>
                <a:tc>
                  <a:txBody>
                    <a:bodyPr/>
                    <a:lstStyle/>
                    <a:p>
                      <a:pPr algn="ctr" fontAlgn="t"/>
                      <a:r>
                        <a:rPr lang="en-US" sz="1400" u="none" strike="noStrike"/>
                        <a:t>.34</a:t>
                      </a:r>
                      <a:endParaRPr lang="en-US" sz="1400"/>
                    </a:p>
                  </a:txBody>
                  <a:tcPr marL="9525" marR="9525" marT="9525" marB="9525"/>
                </a:tc>
                <a:tc>
                  <a:txBody>
                    <a:bodyPr/>
                    <a:lstStyle/>
                    <a:p>
                      <a:pPr algn="ctr" fontAlgn="t"/>
                      <a:r>
                        <a:rPr lang="en-US" sz="1400" u="none" strike="noStrike"/>
                        <a:t>.15</a:t>
                      </a:r>
                      <a:endParaRPr lang="en-US" sz="1400"/>
                    </a:p>
                  </a:txBody>
                  <a:tcPr marL="9525" marR="9525" marT="9525" marB="9525"/>
                </a:tc>
                <a:tc>
                  <a:txBody>
                    <a:bodyPr/>
                    <a:lstStyle/>
                    <a:p>
                      <a:pPr algn="ctr" fontAlgn="t"/>
                      <a:r>
                        <a:rPr lang="en-US" sz="1400" u="none" strike="noStrike"/>
                        <a:t>.13</a:t>
                      </a:r>
                      <a:endParaRPr lang="en-US" sz="1400"/>
                    </a:p>
                  </a:txBody>
                  <a:tcPr marL="9525" marR="9525" marT="9525" marB="9525"/>
                </a:tc>
                <a:tc>
                  <a:txBody>
                    <a:bodyPr/>
                    <a:lstStyle/>
                    <a:p>
                      <a:pPr algn="ctr" fontAlgn="t"/>
                      <a:r>
                        <a:rPr lang="en-US" sz="1400" u="none" strike="noStrike" dirty="0"/>
                        <a:t>.03</a:t>
                      </a:r>
                      <a:endParaRPr lang="en-US" sz="1400" dirty="0"/>
                    </a:p>
                  </a:txBody>
                  <a:tcPr marL="9525" marR="9525" marT="9525" marB="9525">
                    <a:solidFill>
                      <a:srgbClr val="92D050"/>
                    </a:solidFill>
                  </a:tcPr>
                </a:tc>
                <a:tc>
                  <a:txBody>
                    <a:bodyPr/>
                    <a:lstStyle/>
                    <a:p>
                      <a:pPr algn="ctr" fontAlgn="t"/>
                      <a:r>
                        <a:rPr lang="en-US" sz="1400" u="none" strike="noStrike" dirty="0"/>
                        <a:t>.69</a:t>
                      </a:r>
                      <a:endParaRPr lang="en-US" sz="1400" dirty="0"/>
                    </a:p>
                  </a:txBody>
                  <a:tcPr marL="9525" marR="9525" marT="9525" marB="9525"/>
                </a:tc>
                <a:tc>
                  <a:txBody>
                    <a:bodyPr/>
                    <a:lstStyle/>
                    <a:p>
                      <a:pPr algn="ctr" fontAlgn="t"/>
                      <a:r>
                        <a:rPr lang="en-US" sz="1400" u="none" strike="noStrike" dirty="0"/>
                        <a:t>.46</a:t>
                      </a:r>
                      <a:endParaRPr lang="en-US" sz="1400" dirty="0"/>
                    </a:p>
                  </a:txBody>
                  <a:tcPr marL="9525" marR="9525" marT="9525" marB="9525"/>
                </a:tc>
                <a:tc>
                  <a:txBody>
                    <a:bodyPr/>
                    <a:lstStyle/>
                    <a:p>
                      <a:pPr algn="ctr" fontAlgn="t"/>
                      <a:r>
                        <a:rPr lang="en-US" sz="1400" u="none" strike="noStrike" dirty="0"/>
                        <a:t>.58</a:t>
                      </a:r>
                      <a:endParaRPr lang="en-US" sz="1400" dirty="0"/>
                    </a:p>
                  </a:txBody>
                  <a:tcPr marL="9525" marR="9525" marT="9525" marB="9525"/>
                </a:tc>
                <a:tc>
                  <a:txBody>
                    <a:bodyPr/>
                    <a:lstStyle/>
                    <a:p>
                      <a:pPr algn="ctr" fontAlgn="t"/>
                      <a:r>
                        <a:rPr lang="en-US" sz="1400" u="none" strike="noStrike" dirty="0"/>
                        <a:t>.84</a:t>
                      </a:r>
                      <a:endParaRPr lang="en-US" sz="1400" dirty="0"/>
                    </a:p>
                  </a:txBody>
                  <a:tcPr marL="9525" marR="9525" marT="9525" marB="9525"/>
                </a:tc>
                <a:tc>
                  <a:txBody>
                    <a:bodyPr/>
                    <a:lstStyle/>
                    <a:p>
                      <a:pPr algn="ctr" fontAlgn="t"/>
                      <a:r>
                        <a:rPr lang="en-US" sz="1400" u="none" strike="noStrike" dirty="0"/>
                        <a:t>.41</a:t>
                      </a:r>
                      <a:endParaRPr lang="en-US" sz="1400" dirty="0"/>
                    </a:p>
                  </a:txBody>
                  <a:tcPr marL="9525" marR="9525" marT="9525" marB="9525"/>
                </a:tc>
                <a:tc>
                  <a:txBody>
                    <a:bodyPr/>
                    <a:lstStyle/>
                    <a:p>
                      <a:pPr algn="ctr" fontAlgn="t"/>
                      <a:r>
                        <a:rPr lang="en-US" sz="1400" u="none" strike="noStrike" dirty="0"/>
                        <a:t>.06</a:t>
                      </a:r>
                      <a:endParaRPr lang="en-US" sz="1400" dirty="0"/>
                    </a:p>
                  </a:txBody>
                  <a:tcPr marL="9525" marR="9525" marT="9525" marB="9525"/>
                </a:tc>
              </a:tr>
              <a:tr h="408767">
                <a:tc>
                  <a:txBody>
                    <a:bodyPr/>
                    <a:lstStyle/>
                    <a:p>
                      <a:pPr fontAlgn="t"/>
                      <a:r>
                        <a:rPr lang="en-US" sz="1400" u="none" strike="noStrike" dirty="0"/>
                        <a:t>Security</a:t>
                      </a:r>
                      <a:endParaRPr lang="en-US" sz="1400" b="1" dirty="0"/>
                    </a:p>
                  </a:txBody>
                  <a:tcPr marL="9525" marR="9525" marT="9525" marB="9525"/>
                </a:tc>
                <a:tc>
                  <a:txBody>
                    <a:bodyPr/>
                    <a:lstStyle/>
                    <a:p>
                      <a:pPr algn="ctr" fontAlgn="t"/>
                      <a:r>
                        <a:rPr lang="en-US" sz="1400" u="none" strike="noStrike"/>
                        <a:t>.87</a:t>
                      </a:r>
                      <a:endParaRPr lang="en-US" sz="1400"/>
                    </a:p>
                  </a:txBody>
                  <a:tcPr marL="9525" marR="9525" marT="9525" marB="9525"/>
                </a:tc>
                <a:tc>
                  <a:txBody>
                    <a:bodyPr/>
                    <a:lstStyle/>
                    <a:p>
                      <a:pPr algn="ctr" fontAlgn="t"/>
                      <a:r>
                        <a:rPr lang="en-US" sz="1400" u="none" strike="noStrike" dirty="0"/>
                        <a:t>.04</a:t>
                      </a:r>
                      <a:endParaRPr lang="en-US" sz="1400" dirty="0"/>
                    </a:p>
                  </a:txBody>
                  <a:tcPr marL="9525" marR="9525" marT="9525" marB="9525">
                    <a:solidFill>
                      <a:srgbClr val="92D050"/>
                    </a:solidFill>
                  </a:tcPr>
                </a:tc>
                <a:tc>
                  <a:txBody>
                    <a:bodyPr/>
                    <a:lstStyle/>
                    <a:p>
                      <a:pPr algn="ctr" fontAlgn="t"/>
                      <a:r>
                        <a:rPr lang="en-US" sz="1400" u="none" strike="noStrike" dirty="0"/>
                        <a:t>.12</a:t>
                      </a:r>
                      <a:endParaRPr lang="en-US" sz="1400" dirty="0"/>
                    </a:p>
                  </a:txBody>
                  <a:tcPr marL="9525" marR="9525" marT="9525" marB="9525"/>
                </a:tc>
                <a:tc>
                  <a:txBody>
                    <a:bodyPr/>
                    <a:lstStyle/>
                    <a:p>
                      <a:pPr algn="ctr" fontAlgn="t"/>
                      <a:r>
                        <a:rPr lang="en-US" sz="1400" u="none" strike="noStrike" dirty="0"/>
                        <a:t>.19</a:t>
                      </a:r>
                      <a:endParaRPr lang="en-US" sz="1400" dirty="0"/>
                    </a:p>
                  </a:txBody>
                  <a:tcPr marL="9525" marR="9525" marT="9525" marB="9525"/>
                </a:tc>
                <a:tc>
                  <a:txBody>
                    <a:bodyPr/>
                    <a:lstStyle/>
                    <a:p>
                      <a:pPr algn="ctr" fontAlgn="t"/>
                      <a:r>
                        <a:rPr lang="en-US" sz="1400" u="none" strike="noStrike"/>
                        <a:t>.71</a:t>
                      </a:r>
                      <a:endParaRPr lang="en-US" sz="1400"/>
                    </a:p>
                  </a:txBody>
                  <a:tcPr marL="9525" marR="9525" marT="9525" marB="9525"/>
                </a:tc>
                <a:tc>
                  <a:txBody>
                    <a:bodyPr/>
                    <a:lstStyle/>
                    <a:p>
                      <a:pPr algn="ctr" fontAlgn="t"/>
                      <a:r>
                        <a:rPr lang="en-US" sz="1400" u="none" strike="noStrike" dirty="0"/>
                        <a:t>.01</a:t>
                      </a:r>
                      <a:endParaRPr lang="en-US" sz="1400" dirty="0"/>
                    </a:p>
                  </a:txBody>
                  <a:tcPr marL="9525" marR="9525" marT="9525" marB="9525">
                    <a:solidFill>
                      <a:srgbClr val="92D050"/>
                    </a:solidFill>
                  </a:tcPr>
                </a:tc>
                <a:tc>
                  <a:txBody>
                    <a:bodyPr/>
                    <a:lstStyle/>
                    <a:p>
                      <a:pPr algn="ctr" fontAlgn="t"/>
                      <a:r>
                        <a:rPr lang="en-US" sz="1400" u="none" strike="noStrike" dirty="0"/>
                        <a:t>.26</a:t>
                      </a:r>
                      <a:endParaRPr lang="en-US" sz="1400" dirty="0"/>
                    </a:p>
                  </a:txBody>
                  <a:tcPr marL="9525" marR="9525" marT="9525" marB="9525"/>
                </a:tc>
                <a:tc>
                  <a:txBody>
                    <a:bodyPr/>
                    <a:lstStyle/>
                    <a:p>
                      <a:pPr algn="ctr" fontAlgn="t"/>
                      <a:r>
                        <a:rPr lang="en-US" sz="1400" u="none" strike="noStrike" dirty="0"/>
                        <a:t>.00</a:t>
                      </a:r>
                      <a:endParaRPr lang="en-US" sz="1400" dirty="0"/>
                    </a:p>
                  </a:txBody>
                  <a:tcPr marL="9525" marR="9525" marT="9525" marB="9525">
                    <a:solidFill>
                      <a:srgbClr val="92D050"/>
                    </a:solidFill>
                  </a:tcPr>
                </a:tc>
                <a:tc>
                  <a:txBody>
                    <a:bodyPr/>
                    <a:lstStyle/>
                    <a:p>
                      <a:pPr algn="ctr" fontAlgn="t"/>
                      <a:r>
                        <a:rPr lang="en-US" sz="1400" u="none" strike="noStrike"/>
                        <a:t>.99</a:t>
                      </a:r>
                      <a:endParaRPr lang="en-US" sz="1400"/>
                    </a:p>
                  </a:txBody>
                  <a:tcPr marL="9525" marR="9525" marT="9525" marB="9525"/>
                </a:tc>
                <a:tc>
                  <a:txBody>
                    <a:bodyPr/>
                    <a:lstStyle/>
                    <a:p>
                      <a:pPr algn="ctr" fontAlgn="t"/>
                      <a:r>
                        <a:rPr lang="en-US" sz="1400" u="none" strike="noStrike" dirty="0"/>
                        <a:t>.20</a:t>
                      </a:r>
                      <a:endParaRPr lang="en-US" sz="1400" dirty="0"/>
                    </a:p>
                  </a:txBody>
                  <a:tcPr marL="9525" marR="9525" marT="9525" marB="9525"/>
                </a:tc>
                <a:tc>
                  <a:txBody>
                    <a:bodyPr/>
                    <a:lstStyle/>
                    <a:p>
                      <a:pPr algn="ctr" fontAlgn="t"/>
                      <a:r>
                        <a:rPr lang="en-US" sz="1400" u="none" strike="noStrike"/>
                        <a:t>.49</a:t>
                      </a:r>
                      <a:endParaRPr lang="en-US" sz="1400"/>
                    </a:p>
                  </a:txBody>
                  <a:tcPr marL="9525" marR="9525" marT="9525" marB="9525"/>
                </a:tc>
                <a:tc>
                  <a:txBody>
                    <a:bodyPr/>
                    <a:lstStyle/>
                    <a:p>
                      <a:pPr algn="ctr" fontAlgn="t"/>
                      <a:r>
                        <a:rPr lang="en-US" sz="1400" u="none" strike="noStrike"/>
                        <a:t>.09</a:t>
                      </a:r>
                      <a:endParaRPr lang="en-US" sz="1400"/>
                    </a:p>
                  </a:txBody>
                  <a:tcPr marL="9525" marR="9525" marT="9525" marB="9525"/>
                </a:tc>
                <a:tc>
                  <a:txBody>
                    <a:bodyPr/>
                    <a:lstStyle/>
                    <a:p>
                      <a:pPr algn="ctr" fontAlgn="t"/>
                      <a:r>
                        <a:rPr lang="en-US" sz="1400" u="none" strike="noStrike"/>
                        <a:t>.77</a:t>
                      </a:r>
                      <a:endParaRPr lang="en-US" sz="1400"/>
                    </a:p>
                  </a:txBody>
                  <a:tcPr marL="9525" marR="9525" marT="9525" marB="9525"/>
                </a:tc>
                <a:tc>
                  <a:txBody>
                    <a:bodyPr/>
                    <a:lstStyle/>
                    <a:p>
                      <a:pPr algn="ctr" fontAlgn="t"/>
                      <a:r>
                        <a:rPr lang="en-US" sz="1400" u="none" strike="noStrike"/>
                        <a:t>.79</a:t>
                      </a:r>
                      <a:endParaRPr lang="en-US" sz="1400"/>
                    </a:p>
                  </a:txBody>
                  <a:tcPr marL="9525" marR="9525" marT="9525" marB="9525"/>
                </a:tc>
                <a:tc>
                  <a:txBody>
                    <a:bodyPr/>
                    <a:lstStyle/>
                    <a:p>
                      <a:pPr algn="ctr" fontAlgn="t"/>
                      <a:r>
                        <a:rPr lang="en-US" sz="1400" u="none" strike="noStrike" dirty="0"/>
                        <a:t>.87</a:t>
                      </a:r>
                      <a:endParaRPr lang="en-US" sz="1400" dirty="0"/>
                    </a:p>
                  </a:txBody>
                  <a:tcPr marL="9525" marR="9525" marT="9525" marB="9525"/>
                </a:tc>
                <a:tc>
                  <a:txBody>
                    <a:bodyPr/>
                    <a:lstStyle/>
                    <a:p>
                      <a:pPr algn="ctr" fontAlgn="t"/>
                      <a:r>
                        <a:rPr lang="en-US" sz="1400" u="none" strike="noStrike" dirty="0"/>
                        <a:t>.64</a:t>
                      </a:r>
                      <a:endParaRPr lang="en-US" sz="1400" dirty="0"/>
                    </a:p>
                  </a:txBody>
                  <a:tcPr marL="9525" marR="9525" marT="9525" marB="9525"/>
                </a:tc>
              </a:tr>
            </a:tbl>
          </a:graphicData>
        </a:graphic>
      </p:graphicFrame>
      <p:sp>
        <p:nvSpPr>
          <p:cNvPr id="5" name="TextBox 4"/>
          <p:cNvSpPr txBox="1"/>
          <p:nvPr/>
        </p:nvSpPr>
        <p:spPr>
          <a:xfrm>
            <a:off x="228600" y="4589383"/>
            <a:ext cx="7772400" cy="1600438"/>
          </a:xfrm>
          <a:prstGeom prst="rect">
            <a:avLst/>
          </a:prstGeom>
          <a:noFill/>
        </p:spPr>
        <p:txBody>
          <a:bodyPr wrap="square" rtlCol="0">
            <a:spAutoFit/>
          </a:bodyPr>
          <a:lstStyle/>
          <a:p>
            <a:pPr algn="ctr"/>
            <a:r>
              <a:rPr lang="en-US" sz="1600" b="1" dirty="0" smtClean="0"/>
              <a:t>Regression Tests</a:t>
            </a:r>
          </a:p>
          <a:p>
            <a:pPr algn="just"/>
            <a:r>
              <a:rPr lang="en-US" sz="1600" b="1" dirty="0" smtClean="0"/>
              <a:t>Table showing significance values in regression test of individual questions. X axis -&gt; Value, Y axis -&gt; Answer to the question in 5 point scale. “t” stands for with time constraint. “To” and “</a:t>
            </a:r>
            <a:r>
              <a:rPr lang="en-US" sz="1600" b="1" dirty="0" err="1" smtClean="0"/>
              <a:t>Tt</a:t>
            </a:r>
            <a:r>
              <a:rPr lang="en-US" sz="1600" b="1" dirty="0" smtClean="0"/>
              <a:t>” are for combined test of all the questions. If sig &lt; 0.05, it denotes high dependence of answers to the question on values.</a:t>
            </a:r>
            <a:r>
              <a:rPr lang="en-US" dirty="0" smtClean="0"/>
              <a:t/>
            </a:r>
            <a:br>
              <a:rPr lang="en-US" dirty="0" smtClean="0"/>
            </a:br>
            <a:endParaRPr lang="en-US" dirty="0"/>
          </a:p>
        </p:txBody>
      </p:sp>
      <p:sp>
        <p:nvSpPr>
          <p:cNvPr id="6" name="TextBox 5"/>
          <p:cNvSpPr txBox="1"/>
          <p:nvPr/>
        </p:nvSpPr>
        <p:spPr>
          <a:xfrm>
            <a:off x="2590800" y="5399782"/>
            <a:ext cx="5334000"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u="sng" dirty="0" smtClean="0">
                <a:solidFill>
                  <a:schemeClr val="accent4">
                    <a:lumMod val="50000"/>
                  </a:schemeClr>
                </a:solidFill>
              </a:rPr>
              <a:t>INFERENCE</a:t>
            </a:r>
          </a:p>
          <a:p>
            <a:pPr algn="just"/>
            <a:r>
              <a:rPr lang="en-US" sz="1600" b="1" dirty="0" smtClean="0">
                <a:solidFill>
                  <a:schemeClr val="tx2">
                    <a:lumMod val="75000"/>
                  </a:schemeClr>
                </a:solidFill>
              </a:rPr>
              <a:t>Some values exhibited a strong correlation with a given situation. </a:t>
            </a:r>
            <a:r>
              <a:rPr lang="en-US" sz="1600" b="1" dirty="0" err="1" smtClean="0">
                <a:solidFill>
                  <a:schemeClr val="tx2">
                    <a:lumMod val="75000"/>
                  </a:schemeClr>
                </a:solidFill>
              </a:rPr>
              <a:t>Eg</a:t>
            </a:r>
            <a:r>
              <a:rPr lang="en-US" sz="1600" b="1" dirty="0" smtClean="0">
                <a:solidFill>
                  <a:schemeClr val="tx2">
                    <a:lumMod val="75000"/>
                  </a:schemeClr>
                </a:solidFill>
              </a:rPr>
              <a:t>. Universalism was highly correlated to the response of the respondents towards the dilemma about Village Relocation.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05400" y="3352800"/>
            <a:ext cx="3962400" cy="2057400"/>
          </a:xfrm>
        </p:spPr>
        <p:txBody>
          <a:bodyPr>
            <a:normAutofit/>
          </a:bodyPr>
          <a:lstStyle/>
          <a:p>
            <a:r>
              <a:rPr lang="en-US" sz="4400" dirty="0" smtClean="0"/>
              <a:t>conclusions</a:t>
            </a:r>
            <a:endParaRPr lang="en-US" sz="4400" dirty="0"/>
          </a:p>
        </p:txBody>
      </p:sp>
      <p:pic>
        <p:nvPicPr>
          <p:cNvPr id="54274" name="Picture 2" descr="http://blog.slinguru.com.br/wp-content/uploads/2011/07/ist2_9306821-family-vacation-cartoon-1i8fyzj.jpg"/>
          <p:cNvPicPr>
            <a:picLocks noGrp="1" noChangeAspect="1" noChangeArrowheads="1"/>
          </p:cNvPicPr>
          <p:nvPr>
            <p:ph type="pic" idx="1"/>
          </p:nvPr>
        </p:nvPicPr>
        <p:blipFill>
          <a:blip r:embed="rId3"/>
          <a:srcRect t="150" b="150"/>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 and future work</a:t>
            </a:r>
            <a:endParaRPr lang="en-US" dirty="0"/>
          </a:p>
        </p:txBody>
      </p:sp>
      <p:sp>
        <p:nvSpPr>
          <p:cNvPr id="3" name="Content Placeholder 2"/>
          <p:cNvSpPr>
            <a:spLocks noGrp="1"/>
          </p:cNvSpPr>
          <p:nvPr>
            <p:ph idx="1"/>
          </p:nvPr>
        </p:nvSpPr>
        <p:spPr>
          <a:xfrm>
            <a:off x="457200" y="1609416"/>
            <a:ext cx="7239000" cy="5248584"/>
          </a:xfrm>
        </p:spPr>
        <p:txBody>
          <a:bodyPr>
            <a:normAutofit fontScale="92500" lnSpcReduction="20000"/>
          </a:bodyPr>
          <a:lstStyle/>
          <a:p>
            <a:pPr fontAlgn="base"/>
            <a:r>
              <a:rPr lang="en-US" dirty="0" smtClean="0"/>
              <a:t>In this survey, I evaluated how social decision making is influenced by the personality traits. </a:t>
            </a:r>
          </a:p>
          <a:p>
            <a:pPr fontAlgn="base"/>
            <a:r>
              <a:rPr lang="en-US" dirty="0" smtClean="0"/>
              <a:t>I analyzed the process using following three variables:</a:t>
            </a:r>
          </a:p>
          <a:p>
            <a:pPr lvl="1" fontAlgn="base"/>
            <a:r>
              <a:rPr lang="en-US" dirty="0" smtClean="0"/>
              <a:t>Effect of Time Variations on the decision making</a:t>
            </a:r>
          </a:p>
          <a:p>
            <a:pPr lvl="1" fontAlgn="base"/>
            <a:r>
              <a:rPr lang="en-US" dirty="0" smtClean="0"/>
              <a:t>Effect of Gender on the decision making</a:t>
            </a:r>
          </a:p>
          <a:p>
            <a:pPr lvl="1" fontAlgn="base"/>
            <a:r>
              <a:rPr lang="en-US" dirty="0" smtClean="0"/>
              <a:t>Effect of Schwartz Values on the decision making </a:t>
            </a:r>
          </a:p>
          <a:p>
            <a:r>
              <a:rPr lang="en-US" dirty="0" smtClean="0"/>
              <a:t>While the time and values did show strong a correlation, gender wasn’t so dominant.</a:t>
            </a:r>
          </a:p>
          <a:p>
            <a:endParaRPr lang="en-US" dirty="0" smtClean="0"/>
          </a:p>
          <a:p>
            <a:r>
              <a:rPr lang="en-US" dirty="0" smtClean="0"/>
              <a:t>Future work will involve </a:t>
            </a:r>
            <a:r>
              <a:rPr lang="en-US" dirty="0" smtClean="0">
                <a:solidFill>
                  <a:srgbClr val="0070C0"/>
                </a:solidFill>
              </a:rPr>
              <a:t>working on larger set of respondents </a:t>
            </a:r>
            <a:r>
              <a:rPr lang="en-US" dirty="0" smtClean="0"/>
              <a:t>and get a fair enough </a:t>
            </a:r>
            <a:r>
              <a:rPr lang="en-US" dirty="0" smtClean="0">
                <a:solidFill>
                  <a:srgbClr val="0070C0"/>
                </a:solidFill>
              </a:rPr>
              <a:t>of people from different castes, different religions </a:t>
            </a:r>
            <a:r>
              <a:rPr lang="en-US" dirty="0" smtClean="0"/>
              <a:t>and observe if these variables have any influence on the decision making process of the people.</a:t>
            </a:r>
            <a:br>
              <a:rPr lang="en-US" dirty="0" smtClean="0"/>
            </a:b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sz="1800" dirty="0" smtClean="0"/>
              <a:t>Daniel </a:t>
            </a:r>
            <a:r>
              <a:rPr lang="en-US" sz="1800" dirty="0" err="1" smtClean="0"/>
              <a:t>Balliet</a:t>
            </a:r>
            <a:r>
              <a:rPr lang="en-US" sz="1800" dirty="0" smtClean="0"/>
              <a:t>, “Communication and Cooperation in Social Dilemmas: A Meta-Analytic Review” Journal of Conflict Resolution February 2010 54: 39-57, first published on December 3, 2009</a:t>
            </a:r>
          </a:p>
          <a:p>
            <a:pPr marL="514350" indent="-514350">
              <a:buFont typeface="+mj-lt"/>
              <a:buAutoNum type="arabicPeriod"/>
            </a:pPr>
            <a:r>
              <a:rPr lang="en-US" sz="1800" dirty="0" smtClean="0"/>
              <a:t>Daniel John </a:t>
            </a:r>
            <a:r>
              <a:rPr lang="en-US" sz="1800" dirty="0" err="1" smtClean="0"/>
              <a:t>Zizzo</a:t>
            </a:r>
            <a:r>
              <a:rPr lang="en-US" sz="1800" dirty="0" smtClean="0"/>
              <a:t> and Jonathan H. W.  Tan ,“Game Harmony: A Behavioral Approach to Predicting Cooperation in Games” American Behavioral Scientist August 2011 55: 987-1013</a:t>
            </a:r>
          </a:p>
          <a:p>
            <a:pPr marL="514350" indent="-514350">
              <a:buFont typeface="+mj-lt"/>
              <a:buAutoNum type="arabicPeriod"/>
            </a:pPr>
            <a:r>
              <a:rPr lang="en-US" sz="1800" dirty="0" smtClean="0"/>
              <a:t>Marco </a:t>
            </a:r>
            <a:r>
              <a:rPr lang="en-US" sz="1800" dirty="0" err="1" smtClean="0"/>
              <a:t>Lauriola</a:t>
            </a:r>
            <a:r>
              <a:rPr lang="en-US" sz="1800" dirty="0" smtClean="0"/>
              <a:t>, Irwin P Levin, “Personality traits and risky decision-making in a controlled experimental task: an exploratory study”, Personality and Individual Differences, Volume 31, Issue 2, July 2001: 215-226</a:t>
            </a:r>
          </a:p>
          <a:p>
            <a:pPr marL="514350" indent="-514350">
              <a:buFont typeface="+mj-lt"/>
              <a:buAutoNum type="arabicPeriod"/>
            </a:pPr>
            <a:r>
              <a:rPr lang="en-US" sz="1800" dirty="0" smtClean="0"/>
              <a:t>Jean </a:t>
            </a:r>
            <a:r>
              <a:rPr lang="en-US" sz="1800" dirty="0" err="1" smtClean="0"/>
              <a:t>Stockard</a:t>
            </a:r>
            <a:r>
              <a:rPr lang="en-US" sz="1800" dirty="0" smtClean="0"/>
              <a:t>, </a:t>
            </a:r>
            <a:r>
              <a:rPr lang="en-US" sz="1800" dirty="0" err="1" smtClean="0"/>
              <a:t>Alphons</a:t>
            </a:r>
            <a:r>
              <a:rPr lang="en-US" sz="1800" dirty="0" smtClean="0"/>
              <a:t> J. C. van de </a:t>
            </a:r>
            <a:r>
              <a:rPr lang="en-US" sz="1800" dirty="0" err="1" smtClean="0"/>
              <a:t>Kragt</a:t>
            </a:r>
            <a:r>
              <a:rPr lang="en-US" sz="1800" dirty="0" smtClean="0"/>
              <a:t> and Patricia J. Dodge “Gender Roles and Behavior in Social Dilemmas: Are There Sex Differences in Cooperation and in Its Justification?” </a:t>
            </a:r>
            <a:r>
              <a:rPr lang="en-US" sz="1800" i="1" dirty="0" smtClean="0"/>
              <a:t>Social Psychology Quarterly</a:t>
            </a:r>
            <a:r>
              <a:rPr lang="en-US" sz="1800" dirty="0" smtClean="0"/>
              <a:t> , Vol. 51, No. 2 (Jun., 1988):154-163</a:t>
            </a:r>
          </a:p>
          <a:p>
            <a:pPr marL="514350" indent="-514350">
              <a:buFont typeface="+mj-lt"/>
              <a:buAutoNum type="arabicPeriod"/>
            </a:pPr>
            <a:r>
              <a:rPr lang="en-US" sz="1800" dirty="0" smtClean="0"/>
              <a:t>Cristina </a:t>
            </a:r>
            <a:r>
              <a:rPr lang="en-US" sz="1800" dirty="0" err="1" smtClean="0"/>
              <a:t>Bicchieri</a:t>
            </a:r>
            <a:r>
              <a:rPr lang="en-US" sz="1800" dirty="0" smtClean="0"/>
              <a:t> “Covenants without Swords: Group Identity, Norms, and Communication in Social </a:t>
            </a:r>
            <a:r>
              <a:rPr lang="en-US" sz="1800" dirty="0" err="1" smtClean="0"/>
              <a:t>Dilemmas”,Rationality</a:t>
            </a:r>
            <a:r>
              <a:rPr lang="en-US" sz="1800" dirty="0" smtClean="0"/>
              <a:t> and Society May 2002 14: 192-228</a:t>
            </a:r>
          </a:p>
          <a:p>
            <a:pPr marL="514350" indent="-514350">
              <a:buFont typeface="+mj-lt"/>
              <a:buAutoNum type="arabicPeriod"/>
            </a:pPr>
            <a:r>
              <a:rPr lang="en-US" sz="1800" dirty="0" smtClean="0"/>
              <a:t>Jean </a:t>
            </a:r>
            <a:r>
              <a:rPr lang="en-US" sz="1800" dirty="0" err="1" smtClean="0"/>
              <a:t>Stockard</a:t>
            </a:r>
            <a:r>
              <a:rPr lang="en-US" sz="1800" dirty="0" smtClean="0"/>
              <a:t>, </a:t>
            </a:r>
            <a:r>
              <a:rPr lang="en-US" sz="1800" dirty="0" err="1" smtClean="0"/>
              <a:t>Alphons</a:t>
            </a:r>
            <a:r>
              <a:rPr lang="en-US" sz="1800" dirty="0" smtClean="0"/>
              <a:t> J. C. van de </a:t>
            </a:r>
            <a:r>
              <a:rPr lang="en-US" sz="1800" dirty="0" err="1" smtClean="0"/>
              <a:t>Kragt</a:t>
            </a:r>
            <a:r>
              <a:rPr lang="en-US" sz="1800" dirty="0" smtClean="0"/>
              <a:t> and Patricia J. Dodge  “Gender Roles and Behavior in Social Dilemmas: Are There Sex Differences in Cooperation and in Its Justification?” Social Psychology Quarterly , Vol. 51, No. 2 (Jun., 2008), pp. 154-163 </a:t>
            </a:r>
          </a:p>
          <a:p>
            <a:pPr marL="514350" indent="-514350">
              <a:buFont typeface="+mj-lt"/>
              <a:buAutoNum type="arabicPeriod"/>
            </a:pPr>
            <a:endParaRPr lang="en-US" sz="1800" dirty="0" smtClean="0"/>
          </a:p>
          <a:p>
            <a:pPr marL="514350" indent="-514350">
              <a:buFont typeface="+mj-lt"/>
              <a:buAutoNum type="arabicPeriod"/>
            </a:pPr>
            <a:endParaRPr lang="en-US" sz="1800" i="1"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selfish decisions</a:t>
            </a:r>
            <a:endParaRPr lang="en-US" dirty="0"/>
          </a:p>
        </p:txBody>
      </p:sp>
      <p:pic>
        <p:nvPicPr>
          <p:cNvPr id="4" name="Narmada_ Land At Last-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809750"/>
            <a:ext cx="6019800" cy="451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To explore whether: </a:t>
            </a:r>
          </a:p>
          <a:p>
            <a:pPr lvl="1"/>
            <a:r>
              <a:rPr lang="en-US" dirty="0" smtClean="0"/>
              <a:t>Human beings are rational in their approach of making decisions?</a:t>
            </a:r>
          </a:p>
          <a:p>
            <a:pPr lvl="1"/>
            <a:r>
              <a:rPr lang="en-US" dirty="0" smtClean="0"/>
              <a:t>Rationality is influenced by social factors like ambitions and moral values?</a:t>
            </a:r>
          </a:p>
          <a:p>
            <a:pPr lvl="1"/>
            <a:r>
              <a:rPr lang="en-US" dirty="0" smtClean="0"/>
              <a:t>People’s decisions change with the change in the group being influenced by the decision?</a:t>
            </a:r>
          </a:p>
          <a:p>
            <a:pPr lvl="1"/>
            <a:r>
              <a:rPr lang="en-US" dirty="0" smtClean="0"/>
              <a:t>Person’s background information influences the response?</a:t>
            </a:r>
          </a:p>
          <a:p>
            <a:pPr lvl="1"/>
            <a:r>
              <a:rPr lang="en-US" dirty="0" smtClean="0"/>
              <a:t>Decisions of people change if the situation is made temporal instead of permanent?</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3352800"/>
            <a:ext cx="3429000" cy="2057400"/>
          </a:xfrm>
        </p:spPr>
        <p:txBody>
          <a:bodyPr>
            <a:normAutofit/>
          </a:bodyPr>
          <a:lstStyle/>
          <a:p>
            <a:r>
              <a:rPr lang="en-US" sz="4400" dirty="0" smtClean="0"/>
              <a:t>Overview</a:t>
            </a:r>
            <a:endParaRPr lang="en-US" sz="4400" dirty="0"/>
          </a:p>
        </p:txBody>
      </p:sp>
      <p:pic>
        <p:nvPicPr>
          <p:cNvPr id="44038" name="Picture 6" descr="http://4.bp.blogspot.com/_HN03IEeJ0g4/Sw3MGyZBPiI/AAAAAAAAADI/Td8kC_bmjlE/s320/0511-0803-2714-0404_Cartoon_Pickle_Lounging_With_A_Cocktail_clipart_image.jpg"/>
          <p:cNvPicPr>
            <a:picLocks noGrp="1" noChangeAspect="1" noChangeArrowheads="1"/>
          </p:cNvPicPr>
          <p:nvPr>
            <p:ph type="pic" idx="1"/>
          </p:nvPr>
        </p:nvPicPr>
        <p:blipFill>
          <a:blip r:embed="rId3"/>
          <a:srcRect l="10485" r="10485"/>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609416"/>
            <a:ext cx="7239000" cy="5019984"/>
          </a:xfrm>
        </p:spPr>
        <p:txBody>
          <a:bodyPr>
            <a:normAutofit lnSpcReduction="10000"/>
          </a:bodyPr>
          <a:lstStyle/>
          <a:p>
            <a:r>
              <a:rPr lang="en-US" dirty="0" smtClean="0"/>
              <a:t>Literature Review</a:t>
            </a:r>
          </a:p>
          <a:p>
            <a:r>
              <a:rPr lang="en-US" dirty="0" smtClean="0"/>
              <a:t>Motivation</a:t>
            </a:r>
          </a:p>
          <a:p>
            <a:pPr lvl="1"/>
            <a:r>
              <a:rPr lang="en-US" dirty="0" smtClean="0"/>
              <a:t>Prisoner’s Dilemma</a:t>
            </a:r>
          </a:p>
          <a:p>
            <a:pPr lvl="1"/>
            <a:r>
              <a:rPr lang="en-US" dirty="0" smtClean="0"/>
              <a:t>Game Theory</a:t>
            </a:r>
          </a:p>
          <a:p>
            <a:r>
              <a:rPr lang="en-US" dirty="0" smtClean="0"/>
              <a:t>Questionnaire</a:t>
            </a:r>
          </a:p>
          <a:p>
            <a:pPr lvl="1"/>
            <a:r>
              <a:rPr lang="en-US" dirty="0" smtClean="0"/>
              <a:t>Design of the questionnaire</a:t>
            </a:r>
          </a:p>
          <a:p>
            <a:pPr lvl="1"/>
            <a:r>
              <a:rPr lang="en-US" dirty="0" smtClean="0"/>
              <a:t>Discussion of the cases used</a:t>
            </a:r>
          </a:p>
          <a:p>
            <a:r>
              <a:rPr lang="en-US" dirty="0" smtClean="0"/>
              <a:t>Observations</a:t>
            </a:r>
          </a:p>
          <a:p>
            <a:pPr lvl="1"/>
            <a:r>
              <a:rPr lang="en-US" dirty="0" smtClean="0"/>
              <a:t>Description of the statistical methods employed</a:t>
            </a:r>
          </a:p>
          <a:p>
            <a:pPr lvl="1"/>
            <a:r>
              <a:rPr lang="en-US" dirty="0" smtClean="0"/>
              <a:t>Tests for inferring results</a:t>
            </a:r>
          </a:p>
          <a:p>
            <a:r>
              <a:rPr lang="en-US" dirty="0" smtClean="0"/>
              <a:t>Conclusion and Future Work</a:t>
            </a:r>
          </a:p>
          <a:p>
            <a:r>
              <a:rPr lang="en-US" dirty="0" smtClean="0"/>
              <a:t>References</a:t>
            </a:r>
          </a:p>
          <a:p>
            <a:pPr lvl="1"/>
            <a:endParaRPr lang="en-US" dirty="0" smtClean="0"/>
          </a:p>
          <a:p>
            <a:endParaRPr lang="en-US" dirty="0" smtClean="0"/>
          </a:p>
          <a:p>
            <a:pPr lvl="1"/>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3352800"/>
            <a:ext cx="3429000" cy="2057400"/>
          </a:xfrm>
        </p:spPr>
        <p:txBody>
          <a:bodyPr>
            <a:normAutofit/>
          </a:bodyPr>
          <a:lstStyle/>
          <a:p>
            <a:r>
              <a:rPr lang="en-US" sz="4400" dirty="0" smtClean="0"/>
              <a:t>literature</a:t>
            </a:r>
            <a:endParaRPr lang="en-US" sz="4400" dirty="0"/>
          </a:p>
        </p:txBody>
      </p:sp>
      <p:pic>
        <p:nvPicPr>
          <p:cNvPr id="47106" name="Picture 2" descr="http://www.cheshireruraltouringarts.co.uk/images/www.cheshireruraltouringarts.co.uk/Literature.gif"/>
          <p:cNvPicPr>
            <a:picLocks noGrp="1" noChangeAspect="1" noChangeArrowheads="1"/>
          </p:cNvPicPr>
          <p:nvPr>
            <p:ph type="pic" idx="1"/>
          </p:nvPr>
        </p:nvPicPr>
        <p:blipFill>
          <a:blip r:embed="rId2"/>
          <a:srcRect l="9451" r="9451"/>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Literature Review</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Articles in history mostly refer to dilemmas in game theory, economic context etc. </a:t>
            </a:r>
            <a:r>
              <a:rPr lang="en-US" sz="1800" dirty="0" smtClean="0"/>
              <a:t>(Survey by </a:t>
            </a:r>
            <a:r>
              <a:rPr lang="en-US" sz="1800" dirty="0" err="1" smtClean="0"/>
              <a:t>Balliet</a:t>
            </a:r>
            <a:r>
              <a:rPr lang="en-US" sz="1800" dirty="0" smtClean="0"/>
              <a:t>, 1) (</a:t>
            </a:r>
            <a:r>
              <a:rPr lang="en-US" sz="1800" dirty="0" err="1" smtClean="0"/>
              <a:t>Zizzo</a:t>
            </a:r>
            <a:r>
              <a:rPr lang="en-US" sz="1800" dirty="0" smtClean="0"/>
              <a:t> et al., 2)</a:t>
            </a:r>
          </a:p>
          <a:p>
            <a:endParaRPr lang="en-US" dirty="0" smtClean="0"/>
          </a:p>
          <a:p>
            <a:r>
              <a:rPr lang="en-US" dirty="0" smtClean="0"/>
              <a:t>Very few articles present dilemmas in social context </a:t>
            </a:r>
            <a:r>
              <a:rPr lang="en-US" sz="1800" dirty="0" smtClean="0"/>
              <a:t>(</a:t>
            </a:r>
            <a:r>
              <a:rPr lang="en-US" sz="1800" dirty="0" err="1" smtClean="0"/>
              <a:t>Lauriola</a:t>
            </a:r>
            <a:r>
              <a:rPr lang="en-US" sz="1800" dirty="0" smtClean="0"/>
              <a:t> et al., 3) (</a:t>
            </a:r>
            <a:r>
              <a:rPr lang="en-US" sz="1800" dirty="0" err="1" smtClean="0"/>
              <a:t>Stockard</a:t>
            </a:r>
            <a:r>
              <a:rPr lang="en-US" sz="1800" dirty="0" smtClean="0"/>
              <a:t> et al., 4) </a:t>
            </a:r>
            <a:r>
              <a:rPr lang="en-US" sz="1200" dirty="0" smtClean="0"/>
              <a:t>(</a:t>
            </a:r>
            <a:r>
              <a:rPr lang="en-US" sz="1800" dirty="0" err="1" smtClean="0"/>
              <a:t>Bicchieri</a:t>
            </a:r>
            <a:r>
              <a:rPr lang="en-US" sz="1800" dirty="0" smtClean="0"/>
              <a:t>, 5)</a:t>
            </a:r>
            <a:r>
              <a:rPr lang="en-US" sz="2800" dirty="0" smtClean="0"/>
              <a:t> who contradict individual gains with overall benefit of the society.</a:t>
            </a:r>
          </a:p>
          <a:p>
            <a:pPr>
              <a:buNone/>
            </a:pPr>
            <a:r>
              <a:rPr lang="en-US" dirty="0" smtClean="0"/>
              <a:t> </a:t>
            </a:r>
          </a:p>
          <a:p>
            <a:r>
              <a:rPr lang="en-US" dirty="0" smtClean="0"/>
              <a:t>To the best of my knowledge, there is no article on minority-majority group social dilemmas and certainly not in the developing country scenario like India. </a:t>
            </a:r>
          </a:p>
          <a:p>
            <a:endParaRPr lang="en-US" dirty="0" smtClean="0"/>
          </a:p>
          <a:p>
            <a:pPr>
              <a:buNone/>
            </a:pPr>
            <a:endParaRPr 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3352800"/>
            <a:ext cx="3429000" cy="2057400"/>
          </a:xfrm>
        </p:spPr>
        <p:txBody>
          <a:bodyPr>
            <a:normAutofit/>
          </a:bodyPr>
          <a:lstStyle/>
          <a:p>
            <a:r>
              <a:rPr lang="en-US" sz="4400" dirty="0" smtClean="0"/>
              <a:t>motivation</a:t>
            </a:r>
            <a:endParaRPr lang="en-US" sz="4400" dirty="0"/>
          </a:p>
        </p:txBody>
      </p:sp>
      <p:pic>
        <p:nvPicPr>
          <p:cNvPr id="49154" name="Picture 2" descr="http://www.toonpool.com/user/651/files/power_manager_401705.jpg"/>
          <p:cNvPicPr>
            <a:picLocks noGrp="1" noChangeAspect="1" noChangeArrowheads="1"/>
          </p:cNvPicPr>
          <p:nvPr>
            <p:ph type="pic" idx="1"/>
          </p:nvPr>
        </p:nvPicPr>
        <p:blipFill>
          <a:blip r:embed="rId3"/>
          <a:srcRect t="4318" b="4318"/>
          <a:stretch>
            <a:fillRect/>
          </a:stretch>
        </p:blipFill>
        <p:spPr bwMode="auto">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Prisoner’s Dilemma</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Game Theory</a:t>
            </a:r>
            <a:endParaRPr lang="en-US" dirty="0"/>
          </a:p>
        </p:txBody>
      </p:sp>
      <p:pic>
        <p:nvPicPr>
          <p:cNvPr id="4" name="Prisoner_s Dilemm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2209800"/>
            <a:ext cx="4419600" cy="33147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694</TotalTime>
  <Words>3750</Words>
  <Application>Microsoft Office PowerPoint</Application>
  <PresentationFormat>On-screen Show (4:3)</PresentationFormat>
  <Paragraphs>539</Paragraphs>
  <Slides>26</Slides>
  <Notes>25</Notes>
  <HiddenSlides>3</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Trebuchet MS</vt:lpstr>
      <vt:lpstr>Wingdings</vt:lpstr>
      <vt:lpstr>Wingdings 2</vt:lpstr>
      <vt:lpstr>Opulent</vt:lpstr>
      <vt:lpstr>Role of  personality traits in  decision making in  society dilemmas</vt:lpstr>
      <vt:lpstr>OBJECTIVES</vt:lpstr>
      <vt:lpstr>objectives</vt:lpstr>
      <vt:lpstr>Overview</vt:lpstr>
      <vt:lpstr>overview</vt:lpstr>
      <vt:lpstr>literature</vt:lpstr>
      <vt:lpstr>Literature Review</vt:lpstr>
      <vt:lpstr>motivation</vt:lpstr>
      <vt:lpstr>Motivation</vt:lpstr>
      <vt:lpstr>Questionnaire</vt:lpstr>
      <vt:lpstr>Setup of the questionnaire</vt:lpstr>
      <vt:lpstr>Setup of the questionnaire</vt:lpstr>
      <vt:lpstr>setup of the  questionnaire</vt:lpstr>
      <vt:lpstr>Observations</vt:lpstr>
      <vt:lpstr>Cases brief and hypothesis</vt:lpstr>
      <vt:lpstr>Statistical  analysis USED</vt:lpstr>
      <vt:lpstr>Observations</vt:lpstr>
      <vt:lpstr>observations</vt:lpstr>
      <vt:lpstr>observations</vt:lpstr>
      <vt:lpstr>PowerPoint Presentation</vt:lpstr>
      <vt:lpstr>observations</vt:lpstr>
      <vt:lpstr>observations</vt:lpstr>
      <vt:lpstr>conclusions</vt:lpstr>
      <vt:lpstr>Conclusion and future work</vt:lpstr>
      <vt:lpstr>References</vt:lpstr>
      <vt:lpstr>Effect of selfish decisions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Rationality in Social Decision Making</dc:title>
  <dc:creator>hp</dc:creator>
  <cp:lastModifiedBy>Dhruv Jain (Spectrum Consultants India Pvt)</cp:lastModifiedBy>
  <cp:revision>62</cp:revision>
  <dcterms:created xsi:type="dcterms:W3CDTF">2012-10-27T03:57:44Z</dcterms:created>
  <dcterms:modified xsi:type="dcterms:W3CDTF">2013-11-15T00:30:36Z</dcterms:modified>
</cp:coreProperties>
</file>